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4"/>
  </p:notesMasterIdLst>
  <p:sldIdLst>
    <p:sldId id="300" r:id="rId2"/>
    <p:sldId id="779" r:id="rId3"/>
    <p:sldId id="784" r:id="rId4"/>
    <p:sldId id="788" r:id="rId5"/>
    <p:sldId id="786" r:id="rId6"/>
    <p:sldId id="787" r:id="rId7"/>
    <p:sldId id="791" r:id="rId8"/>
    <p:sldId id="792" r:id="rId9"/>
    <p:sldId id="793" r:id="rId10"/>
    <p:sldId id="790" r:id="rId11"/>
    <p:sldId id="794" r:id="rId12"/>
    <p:sldId id="795" r:id="rId13"/>
    <p:sldId id="797" r:id="rId14"/>
    <p:sldId id="798" r:id="rId15"/>
    <p:sldId id="796" r:id="rId16"/>
    <p:sldId id="799" r:id="rId17"/>
    <p:sldId id="800" r:id="rId18"/>
    <p:sldId id="758" r:id="rId19"/>
    <p:sldId id="780" r:id="rId20"/>
    <p:sldId id="781" r:id="rId21"/>
    <p:sldId id="782" r:id="rId22"/>
    <p:sldId id="783" r:id="rId23"/>
  </p:sldIdLst>
  <p:sldSz cx="12192000" cy="6858000"/>
  <p:notesSz cx="6858000" cy="9144000"/>
  <p:custDataLst>
    <p:tags r:id="rId2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方明昊" initials="方明昊" lastIdx="2" clrIdx="0">
    <p:extLst>
      <p:ext uri="{19B8F6BF-5375-455C-9EA6-DF929625EA0E}">
        <p15:presenceInfo xmlns:p15="http://schemas.microsoft.com/office/powerpoint/2012/main" userId="方明昊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506" autoAdjust="0"/>
    <p:restoredTop sz="92061" autoAdjust="0"/>
  </p:normalViewPr>
  <p:slideViewPr>
    <p:cSldViewPr snapToGrid="0">
      <p:cViewPr varScale="1">
        <p:scale>
          <a:sx n="78" d="100"/>
          <a:sy n="78" d="100"/>
        </p:scale>
        <p:origin x="104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9F556A-7E4A-4861-BA23-15C2FEE23FE6}" type="datetimeFigureOut">
              <a:rPr lang="zh-CN" altLang="en-US" smtClean="0"/>
              <a:t>2023/10/13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B70E47-9D1B-4D7A-A090-A6E3104A202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B70E47-9D1B-4D7A-A090-A6E3104A2026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35456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B70E47-9D1B-4D7A-A090-A6E3104A2026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24742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B70E47-9D1B-4D7A-A090-A6E3104A2026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80464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B70E47-9D1B-4D7A-A090-A6E3104A2026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93435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B70E47-9D1B-4D7A-A090-A6E3104A2026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47492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B70E47-9D1B-4D7A-A090-A6E3104A2026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97386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06D84-6D8F-E746-AF13-9D6218F57D6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1969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2800" b="0" i="0" dirty="0">
              <a:solidFill>
                <a:srgbClr val="4D4D4D"/>
              </a:solidFill>
              <a:effectLst/>
              <a:latin typeface="-apple-system"/>
              <a:ea typeface="宋体" panose="02010600030101010101" pitchFamily="2" charset="-122"/>
              <a:cs typeface="Times New Roman" panose="0202050305040509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104B91-043B-446C-AC67-6B3E70DA174A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94458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2800" b="0" i="0" dirty="0">
              <a:solidFill>
                <a:srgbClr val="4D4D4D"/>
              </a:solidFill>
              <a:effectLst/>
              <a:latin typeface="-apple-system"/>
              <a:ea typeface="宋体" panose="02010600030101010101" pitchFamily="2" charset="-122"/>
              <a:cs typeface="Times New Roman" panose="0202050305040509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104B91-043B-446C-AC67-6B3E70DA174A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16743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2800" b="0" i="0" dirty="0">
              <a:solidFill>
                <a:srgbClr val="4D4D4D"/>
              </a:solidFill>
              <a:effectLst/>
              <a:latin typeface="-apple-system"/>
              <a:ea typeface="宋体" panose="02010600030101010101" pitchFamily="2" charset="-122"/>
              <a:cs typeface="Times New Roman" panose="0202050305040509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104B91-043B-446C-AC67-6B3E70DA174A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99579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06D84-6D8F-E746-AF13-9D6218F57D6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1274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2800" b="0" i="0" dirty="0">
              <a:solidFill>
                <a:srgbClr val="4D4D4D"/>
              </a:solidFill>
              <a:effectLst/>
              <a:latin typeface="-apple-system"/>
              <a:ea typeface="宋体" panose="02010600030101010101" pitchFamily="2" charset="-122"/>
              <a:cs typeface="Times New Roman" panose="0202050305040509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104B91-043B-446C-AC67-6B3E70DA174A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01340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2800" b="0" i="0" dirty="0">
              <a:solidFill>
                <a:srgbClr val="4D4D4D"/>
              </a:solidFill>
              <a:effectLst/>
              <a:latin typeface="-apple-system"/>
              <a:ea typeface="宋体" panose="02010600030101010101" pitchFamily="2" charset="-122"/>
              <a:cs typeface="Times New Roman" panose="0202050305040509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104B91-043B-446C-AC67-6B3E70DA174A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23719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B70E47-9D1B-4D7A-A090-A6E3104A2026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33404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B70E47-9D1B-4D7A-A090-A6E3104A2026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70306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B70E47-9D1B-4D7A-A090-A6E3104A2026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14983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B70E47-9D1B-4D7A-A090-A6E3104A2026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42426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B70E47-9D1B-4D7A-A090-A6E3104A2026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85169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B70E47-9D1B-4D7A-A090-A6E3104A2026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71341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B70E47-9D1B-4D7A-A090-A6E3104A2026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32283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A3223-1A66-4A65-B305-E9338ED2E62F}" type="datetimeFigureOut">
              <a:rPr lang="zh-CN" altLang="en-US" smtClean="0"/>
              <a:t>2023/10/13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C2CE8-4643-459F-9EDA-DB9A9EB45C0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A3223-1A66-4A65-B305-E9338ED2E62F}" type="datetimeFigureOut">
              <a:rPr lang="zh-CN" altLang="en-US" smtClean="0"/>
              <a:t>2023/10/13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C2CE8-4643-459F-9EDA-DB9A9EB45C0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A3223-1A66-4A65-B305-E9338ED2E62F}" type="datetimeFigureOut">
              <a:rPr lang="zh-CN" altLang="en-US" smtClean="0"/>
              <a:t>2023/10/13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C2CE8-4643-459F-9EDA-DB9A9EB45C0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A3223-1A66-4A65-B305-E9338ED2E62F}" type="datetimeFigureOut">
              <a:rPr lang="zh-CN" altLang="en-US" smtClean="0"/>
              <a:t>2023/10/13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C2CE8-4643-459F-9EDA-DB9A9EB45C0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A3223-1A66-4A65-B305-E9338ED2E62F}" type="datetimeFigureOut">
              <a:rPr lang="zh-CN" altLang="en-US" smtClean="0"/>
              <a:t>2023/10/13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C2CE8-4643-459F-9EDA-DB9A9EB45C0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A3223-1A66-4A65-B305-E9338ED2E62F}" type="datetimeFigureOut">
              <a:rPr lang="zh-CN" altLang="en-US" smtClean="0"/>
              <a:t>2023/10/13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C2CE8-4643-459F-9EDA-DB9A9EB45C0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A3223-1A66-4A65-B305-E9338ED2E62F}" type="datetimeFigureOut">
              <a:rPr lang="zh-CN" altLang="en-US" smtClean="0"/>
              <a:t>2023/10/13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C2CE8-4643-459F-9EDA-DB9A9EB45C0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A3223-1A66-4A65-B305-E9338ED2E62F}" type="datetimeFigureOut">
              <a:rPr lang="zh-CN" altLang="en-US" smtClean="0"/>
              <a:t>2023/10/13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C2CE8-4643-459F-9EDA-DB9A9EB45C0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A3223-1A66-4A65-B305-E9338ED2E62F}" type="datetimeFigureOut">
              <a:rPr lang="zh-CN" altLang="en-US" smtClean="0"/>
              <a:t>2023/10/13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C2CE8-4643-459F-9EDA-DB9A9EB45C0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A3223-1A66-4A65-B305-E9338ED2E62F}" type="datetimeFigureOut">
              <a:rPr lang="zh-CN" altLang="en-US" smtClean="0"/>
              <a:t>2023/10/13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C2CE8-4643-459F-9EDA-DB9A9EB45C0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A3223-1A66-4A65-B305-E9338ED2E62F}" type="datetimeFigureOut">
              <a:rPr lang="zh-CN" altLang="en-US" smtClean="0"/>
              <a:t>2023/10/13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C2CE8-4643-459F-9EDA-DB9A9EB45C0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5A3223-1A66-4A65-B305-E9338ED2E62F}" type="datetimeFigureOut">
              <a:rPr lang="zh-CN" altLang="en-US" smtClean="0"/>
              <a:t>2023/10/13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4C2CE8-4643-459F-9EDA-DB9A9EB45C0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4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6.png"/><Relationship Id="rId4" Type="http://schemas.openxmlformats.org/officeDocument/2006/relationships/notesSlide" Target="../notesSlides/notesSlide2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测序文件与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bowtie2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9103659" y="4760259"/>
            <a:ext cx="2883853" cy="1359182"/>
          </a:xfrm>
        </p:spPr>
        <p:txBody>
          <a:bodyPr>
            <a:normAutofit/>
          </a:bodyPr>
          <a:lstStyle/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生物信息学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助教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-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刘柯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助教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-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方明昊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3F497A4E-57D8-4C24-BB62-233CA4D2B3C2}" type="slidenum">
              <a:rPr lang="zh-CN" altLang="en-US" smtClean="0"/>
              <a:t>1</a:t>
            </a:fld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">
            <a:extLst>
              <a:ext uri="{FF2B5EF4-FFF2-40B4-BE49-F238E27FC236}">
                <a16:creationId xmlns:a16="http://schemas.microsoft.com/office/drawing/2014/main" id="{2C8AEB2B-8D25-0D43-AABD-64E54DD92490}"/>
              </a:ext>
            </a:extLst>
          </p:cNvPr>
          <p:cNvSpPr/>
          <p:nvPr/>
        </p:nvSpPr>
        <p:spPr>
          <a:xfrm flipV="1">
            <a:off x="0" y="588297"/>
            <a:ext cx="12192000" cy="4571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6" name="TextBox 2">
            <a:extLst>
              <a:ext uri="{FF2B5EF4-FFF2-40B4-BE49-F238E27FC236}">
                <a16:creationId xmlns:a16="http://schemas.microsoft.com/office/drawing/2014/main" id="{9C8DBC06-BA45-AA41-ABB8-36F3D7F6F595}"/>
              </a:ext>
            </a:extLst>
          </p:cNvPr>
          <p:cNvSpPr txBox="1"/>
          <p:nvPr/>
        </p:nvSpPr>
        <p:spPr>
          <a:xfrm>
            <a:off x="98854" y="87453"/>
            <a:ext cx="21537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altLang="zh-CN" sz="24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sym typeface="+mn-ea"/>
              </a:rPr>
              <a:t>FASTQ</a:t>
            </a:r>
            <a:r>
              <a:rPr lang="zh-CN" altLang="en-US" sz="24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sym typeface="+mn-ea"/>
              </a:rPr>
              <a:t>格式</a:t>
            </a:r>
            <a:endParaRPr lang="en-US" altLang="zh-CN" sz="2400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  <a:sym typeface="+mn-ea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3DB1982-C705-674E-87FF-4D33284BAF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6700" y="3859679"/>
            <a:ext cx="9118600" cy="25273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72D915A9-1451-D74B-AF09-6D52201853D4}"/>
              </a:ext>
            </a:extLst>
          </p:cNvPr>
          <p:cNvSpPr/>
          <p:nvPr/>
        </p:nvSpPr>
        <p:spPr>
          <a:xfrm>
            <a:off x="1175750" y="1350823"/>
            <a:ext cx="10765237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/>
              <a:t>1990</a:t>
            </a:r>
            <a:r>
              <a:rPr lang="zh-CN" altLang="en-US" sz="2000" dirty="0"/>
              <a:t>年代，</a:t>
            </a:r>
            <a:r>
              <a:rPr lang="en-US" altLang="zh-CN" sz="2000" dirty="0"/>
              <a:t>FASTQ</a:t>
            </a:r>
            <a:r>
              <a:rPr lang="zh-CN" altLang="en-US" sz="2000" dirty="0"/>
              <a:t>格式被用于存储高通量测序技术的数据；数据主要包括一下信息：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sz="2000" dirty="0"/>
              <a:t>第一行 以’</a:t>
            </a:r>
            <a:r>
              <a:rPr lang="en-US" altLang="zh-CN" sz="2000" dirty="0"/>
              <a:t>@’</a:t>
            </a:r>
            <a:r>
              <a:rPr lang="zh-CN" altLang="en-US" sz="2000" dirty="0"/>
              <a:t>开始，是序列名称；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zh-CN" altLang="en-US" sz="2000" dirty="0"/>
              <a:t>测序平台不同</a:t>
            </a:r>
            <a:r>
              <a:rPr lang="en-US" altLang="zh-CN" sz="2000" dirty="0"/>
              <a:t>(Illumina or ONT)</a:t>
            </a:r>
            <a:r>
              <a:rPr lang="zh-CN" altLang="en-US" sz="2000" dirty="0"/>
              <a:t>，名称包含的信息也会不同。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sz="2000" dirty="0"/>
              <a:t>第二行 序列；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sz="2000" dirty="0"/>
              <a:t>第三行 以’</a:t>
            </a:r>
            <a:r>
              <a:rPr lang="en-US" altLang="zh-CN" sz="2000" dirty="0"/>
              <a:t>+’</a:t>
            </a:r>
            <a:r>
              <a:rPr lang="zh-CN" altLang="en-US" sz="2000" dirty="0"/>
              <a:t>开始；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sz="2000" dirty="0"/>
              <a:t>第四行 序列质量分数（</a:t>
            </a:r>
            <a:r>
              <a:rPr lang="en-US" altLang="zh-CN" sz="2000" dirty="0"/>
              <a:t>ASCII</a:t>
            </a:r>
            <a:r>
              <a:rPr lang="zh-CN" altLang="en-US" sz="2000" dirty="0"/>
              <a:t>码）；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zh-CN" altLang="en-US" sz="2000" dirty="0"/>
              <a:t>质量分数</a:t>
            </a:r>
            <a:r>
              <a:rPr lang="en-US" altLang="zh-CN" sz="2000" dirty="0" err="1"/>
              <a:t>Phred</a:t>
            </a:r>
            <a:r>
              <a:rPr lang="en-US" altLang="zh-CN" sz="2000" dirty="0"/>
              <a:t>/ </a:t>
            </a:r>
            <a:r>
              <a:rPr lang="en-US" altLang="zh-CN" sz="2000" dirty="0" err="1"/>
              <a:t>Solefa</a:t>
            </a:r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9557329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">
            <a:extLst>
              <a:ext uri="{FF2B5EF4-FFF2-40B4-BE49-F238E27FC236}">
                <a16:creationId xmlns:a16="http://schemas.microsoft.com/office/drawing/2014/main" id="{2C8AEB2B-8D25-0D43-AABD-64E54DD92490}"/>
              </a:ext>
            </a:extLst>
          </p:cNvPr>
          <p:cNvSpPr/>
          <p:nvPr/>
        </p:nvSpPr>
        <p:spPr>
          <a:xfrm flipV="1">
            <a:off x="0" y="588297"/>
            <a:ext cx="12192000" cy="4571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6" name="TextBox 2">
            <a:extLst>
              <a:ext uri="{FF2B5EF4-FFF2-40B4-BE49-F238E27FC236}">
                <a16:creationId xmlns:a16="http://schemas.microsoft.com/office/drawing/2014/main" id="{9C8DBC06-BA45-AA41-ABB8-36F3D7F6F595}"/>
              </a:ext>
            </a:extLst>
          </p:cNvPr>
          <p:cNvSpPr txBox="1"/>
          <p:nvPr/>
        </p:nvSpPr>
        <p:spPr>
          <a:xfrm>
            <a:off x="98854" y="87453"/>
            <a:ext cx="45320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zh-CN" altLang="en-US" sz="24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sym typeface="+mn-ea"/>
              </a:rPr>
              <a:t>生物信息学常见数据格式介绍</a:t>
            </a:r>
            <a:endParaRPr lang="en-US" altLang="zh-CN" sz="2400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7" name="矩形: 圆角 11">
            <a:extLst>
              <a:ext uri="{FF2B5EF4-FFF2-40B4-BE49-F238E27FC236}">
                <a16:creationId xmlns:a16="http://schemas.microsoft.com/office/drawing/2014/main" id="{6606C700-2BCC-1E41-A373-BBC79FDF0290}"/>
              </a:ext>
            </a:extLst>
          </p:cNvPr>
          <p:cNvSpPr/>
          <p:nvPr/>
        </p:nvSpPr>
        <p:spPr>
          <a:xfrm>
            <a:off x="5496793" y="2513075"/>
            <a:ext cx="2452872" cy="80871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FASTQ</a:t>
            </a:r>
            <a:br>
              <a:rPr lang="en-US" altLang="zh-CN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</a:br>
            <a:r>
              <a:rPr lang="en-US" altLang="zh-CN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(.fastq,</a:t>
            </a:r>
            <a:r>
              <a:rPr lang="zh-CN" altLang="en-US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 </a:t>
            </a:r>
            <a:r>
              <a:rPr lang="en-US" altLang="zh-CN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.fq</a:t>
            </a:r>
            <a:r>
              <a:rPr lang="en-US" altLang="zh-CN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)</a:t>
            </a:r>
            <a:endParaRPr lang="zh-CN" altLang="en-US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8" name="矩形: 圆角 11">
            <a:extLst>
              <a:ext uri="{FF2B5EF4-FFF2-40B4-BE49-F238E27FC236}">
                <a16:creationId xmlns:a16="http://schemas.microsoft.com/office/drawing/2014/main" id="{64291003-8157-0643-92A2-59E8365D0431}"/>
              </a:ext>
            </a:extLst>
          </p:cNvPr>
          <p:cNvSpPr/>
          <p:nvPr/>
        </p:nvSpPr>
        <p:spPr>
          <a:xfrm>
            <a:off x="5496793" y="4036387"/>
            <a:ext cx="2452872" cy="808713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Sam/Bam</a:t>
            </a:r>
            <a:r>
              <a:rPr lang="zh-CN" altLang="en-US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 </a:t>
            </a:r>
            <a:r>
              <a:rPr lang="en-US" altLang="zh-CN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(.sam,</a:t>
            </a:r>
            <a:r>
              <a:rPr lang="zh-CN" altLang="en-US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.bam)</a:t>
            </a:r>
            <a:endParaRPr lang="zh-CN" altLang="en-US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11" name="矩形: 圆角 11">
            <a:extLst>
              <a:ext uri="{FF2B5EF4-FFF2-40B4-BE49-F238E27FC236}">
                <a16:creationId xmlns:a16="http://schemas.microsoft.com/office/drawing/2014/main" id="{5178388E-9F4E-EC4E-992E-6692A2A3620E}"/>
              </a:ext>
            </a:extLst>
          </p:cNvPr>
          <p:cNvSpPr/>
          <p:nvPr/>
        </p:nvSpPr>
        <p:spPr>
          <a:xfrm>
            <a:off x="4081915" y="5546963"/>
            <a:ext cx="2428119" cy="80871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VCF</a:t>
            </a:r>
          </a:p>
          <a:p>
            <a:pPr algn="ctr"/>
            <a:r>
              <a:rPr lang="en-US" altLang="zh-CN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(.</a:t>
            </a:r>
            <a:r>
              <a:rPr lang="en-US" altLang="zh-CN" dirty="0" err="1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vcf</a:t>
            </a:r>
            <a:r>
              <a:rPr lang="en-US" altLang="zh-CN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)</a:t>
            </a:r>
            <a:endParaRPr lang="zh-CN" altLang="en-US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13" name="矩形: 圆角 11">
            <a:extLst>
              <a:ext uri="{FF2B5EF4-FFF2-40B4-BE49-F238E27FC236}">
                <a16:creationId xmlns:a16="http://schemas.microsoft.com/office/drawing/2014/main" id="{F2255F90-A42D-6E43-AAB8-E10523706358}"/>
              </a:ext>
            </a:extLst>
          </p:cNvPr>
          <p:cNvSpPr/>
          <p:nvPr/>
        </p:nvSpPr>
        <p:spPr>
          <a:xfrm>
            <a:off x="6914036" y="5546963"/>
            <a:ext cx="2428119" cy="80871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Bed</a:t>
            </a:r>
          </a:p>
          <a:p>
            <a:pPr algn="ctr"/>
            <a:r>
              <a:rPr lang="en-US" altLang="zh-CN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(.bed)</a:t>
            </a:r>
            <a:endParaRPr lang="zh-CN" altLang="en-US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14" name="箭头: 下 6">
            <a:extLst>
              <a:ext uri="{FF2B5EF4-FFF2-40B4-BE49-F238E27FC236}">
                <a16:creationId xmlns:a16="http://schemas.microsoft.com/office/drawing/2014/main" id="{D87EE69D-DC88-A845-A666-0329F41E42C7}"/>
              </a:ext>
            </a:extLst>
          </p:cNvPr>
          <p:cNvSpPr/>
          <p:nvPr/>
        </p:nvSpPr>
        <p:spPr>
          <a:xfrm>
            <a:off x="6286589" y="3470188"/>
            <a:ext cx="847165" cy="465259"/>
          </a:xfrm>
          <a:prstGeom prst="down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箭头: 下 6">
            <a:extLst>
              <a:ext uri="{FF2B5EF4-FFF2-40B4-BE49-F238E27FC236}">
                <a16:creationId xmlns:a16="http://schemas.microsoft.com/office/drawing/2014/main" id="{EB69F884-0FDB-8D4C-A2E8-59C9CC77A033}"/>
              </a:ext>
            </a:extLst>
          </p:cNvPr>
          <p:cNvSpPr/>
          <p:nvPr/>
        </p:nvSpPr>
        <p:spPr>
          <a:xfrm>
            <a:off x="6286588" y="4996806"/>
            <a:ext cx="847165" cy="465259"/>
          </a:xfrm>
          <a:prstGeom prst="down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: 圆角 11">
            <a:extLst>
              <a:ext uri="{FF2B5EF4-FFF2-40B4-BE49-F238E27FC236}">
                <a16:creationId xmlns:a16="http://schemas.microsoft.com/office/drawing/2014/main" id="{37E6287A-53EE-AF44-9282-285A43289828}"/>
              </a:ext>
            </a:extLst>
          </p:cNvPr>
          <p:cNvSpPr/>
          <p:nvPr/>
        </p:nvSpPr>
        <p:spPr>
          <a:xfrm>
            <a:off x="4044526" y="1084291"/>
            <a:ext cx="2452872" cy="80871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FASTA</a:t>
            </a:r>
            <a:br>
              <a:rPr lang="en-US" altLang="zh-CN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</a:br>
            <a:r>
              <a:rPr lang="en-US" altLang="zh-CN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(.</a:t>
            </a:r>
            <a:r>
              <a:rPr lang="en-US" altLang="zh-CN" dirty="0" err="1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fasta</a:t>
            </a:r>
            <a:r>
              <a:rPr lang="en-US" altLang="zh-CN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/</a:t>
            </a:r>
            <a:r>
              <a:rPr lang="zh-CN" altLang="en-US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.fa)</a:t>
            </a:r>
            <a:endParaRPr lang="zh-CN" altLang="en-US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17" name="矩形: 圆角 11">
            <a:extLst>
              <a:ext uri="{FF2B5EF4-FFF2-40B4-BE49-F238E27FC236}">
                <a16:creationId xmlns:a16="http://schemas.microsoft.com/office/drawing/2014/main" id="{D875175A-4FCD-3D4F-8C26-1DDC0BB6E783}"/>
              </a:ext>
            </a:extLst>
          </p:cNvPr>
          <p:cNvSpPr/>
          <p:nvPr/>
        </p:nvSpPr>
        <p:spPr>
          <a:xfrm>
            <a:off x="6748474" y="1091126"/>
            <a:ext cx="2452872" cy="80871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GTF</a:t>
            </a:r>
            <a:r>
              <a:rPr lang="en-US" altLang="zh-CN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/</a:t>
            </a:r>
            <a:r>
              <a:rPr lang="zh-CN" altLang="en-US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GFF</a:t>
            </a:r>
            <a:br>
              <a:rPr lang="en-US" altLang="zh-CN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</a:br>
            <a:r>
              <a:rPr lang="en-US" altLang="zh-CN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(.gtf,</a:t>
            </a:r>
            <a:r>
              <a:rPr lang="zh-CN" altLang="en-US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 </a:t>
            </a:r>
            <a:r>
              <a:rPr lang="en-US" altLang="zh-CN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.gff</a:t>
            </a:r>
            <a:r>
              <a:rPr lang="en-US" altLang="zh-CN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)</a:t>
            </a:r>
            <a:endParaRPr lang="zh-CN" altLang="en-US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19" name="TextBox 2">
            <a:extLst>
              <a:ext uri="{FF2B5EF4-FFF2-40B4-BE49-F238E27FC236}">
                <a16:creationId xmlns:a16="http://schemas.microsoft.com/office/drawing/2014/main" id="{E1B7D296-3856-3D43-96F6-2F9FCA92473B}"/>
              </a:ext>
            </a:extLst>
          </p:cNvPr>
          <p:cNvSpPr txBox="1"/>
          <p:nvPr/>
        </p:nvSpPr>
        <p:spPr>
          <a:xfrm>
            <a:off x="2142540" y="1257815"/>
            <a:ext cx="17764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sym typeface="+mn-ea"/>
              </a:rPr>
              <a:t>参考基因组</a:t>
            </a:r>
            <a:endParaRPr lang="en-US" altLang="zh-CN" sz="2400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20" name="TextBox 2">
            <a:extLst>
              <a:ext uri="{FF2B5EF4-FFF2-40B4-BE49-F238E27FC236}">
                <a16:creationId xmlns:a16="http://schemas.microsoft.com/office/drawing/2014/main" id="{075963AD-B271-274F-AF80-AD862D3D4EDD}"/>
              </a:ext>
            </a:extLst>
          </p:cNvPr>
          <p:cNvSpPr txBox="1"/>
          <p:nvPr/>
        </p:nvSpPr>
        <p:spPr>
          <a:xfrm>
            <a:off x="2142540" y="2686598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sym typeface="+mn-ea"/>
              </a:rPr>
              <a:t>测序数据</a:t>
            </a:r>
            <a:endParaRPr lang="en-US" altLang="zh-CN" sz="2400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21" name="TextBox 2">
            <a:extLst>
              <a:ext uri="{FF2B5EF4-FFF2-40B4-BE49-F238E27FC236}">
                <a16:creationId xmlns:a16="http://schemas.microsoft.com/office/drawing/2014/main" id="{70D5BA71-2D1B-484A-B8CB-A07F08B648E7}"/>
              </a:ext>
            </a:extLst>
          </p:cNvPr>
          <p:cNvSpPr txBox="1"/>
          <p:nvPr/>
        </p:nvSpPr>
        <p:spPr>
          <a:xfrm>
            <a:off x="2142540" y="4209910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sym typeface="+mn-ea"/>
              </a:rPr>
              <a:t>比对文件</a:t>
            </a:r>
            <a:endParaRPr lang="en-US" altLang="zh-CN" sz="2400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22" name="TextBox 2">
            <a:extLst>
              <a:ext uri="{FF2B5EF4-FFF2-40B4-BE49-F238E27FC236}">
                <a16:creationId xmlns:a16="http://schemas.microsoft.com/office/drawing/2014/main" id="{69EF5C2F-8B16-1941-9074-24A0E192E4D0}"/>
              </a:ext>
            </a:extLst>
          </p:cNvPr>
          <p:cNvSpPr txBox="1"/>
          <p:nvPr/>
        </p:nvSpPr>
        <p:spPr>
          <a:xfrm>
            <a:off x="2142540" y="5720486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sym typeface="+mn-ea"/>
              </a:rPr>
              <a:t>下游文件</a:t>
            </a:r>
            <a:endParaRPr lang="en-US" altLang="zh-CN" sz="2400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636321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">
            <a:extLst>
              <a:ext uri="{FF2B5EF4-FFF2-40B4-BE49-F238E27FC236}">
                <a16:creationId xmlns:a16="http://schemas.microsoft.com/office/drawing/2014/main" id="{2C8AEB2B-8D25-0D43-AABD-64E54DD92490}"/>
              </a:ext>
            </a:extLst>
          </p:cNvPr>
          <p:cNvSpPr/>
          <p:nvPr/>
        </p:nvSpPr>
        <p:spPr>
          <a:xfrm flipV="1">
            <a:off x="0" y="588297"/>
            <a:ext cx="12192000" cy="4571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6" name="TextBox 2">
            <a:extLst>
              <a:ext uri="{FF2B5EF4-FFF2-40B4-BE49-F238E27FC236}">
                <a16:creationId xmlns:a16="http://schemas.microsoft.com/office/drawing/2014/main" id="{9C8DBC06-BA45-AA41-ABB8-36F3D7F6F595}"/>
              </a:ext>
            </a:extLst>
          </p:cNvPr>
          <p:cNvSpPr txBox="1"/>
          <p:nvPr/>
        </p:nvSpPr>
        <p:spPr>
          <a:xfrm>
            <a:off x="98854" y="87453"/>
            <a:ext cx="45320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zh-CN" altLang="en-US" sz="24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sym typeface="+mn-ea"/>
              </a:rPr>
              <a:t>生物信息学常见数据格式介绍</a:t>
            </a:r>
            <a:endParaRPr lang="en-US" altLang="zh-CN" sz="2400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  <a:sym typeface="+mn-ea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28B791A-6A15-5B4E-958A-FC83326220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6700" y="3472728"/>
            <a:ext cx="9118600" cy="306070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D78C8B64-771A-474C-AC36-0B844FAAEAFF}"/>
              </a:ext>
            </a:extLst>
          </p:cNvPr>
          <p:cNvSpPr/>
          <p:nvPr/>
        </p:nvSpPr>
        <p:spPr>
          <a:xfrm>
            <a:off x="775447" y="1237764"/>
            <a:ext cx="10641106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/>
              <a:t>SAM</a:t>
            </a:r>
            <a:r>
              <a:rPr lang="zh-CN" altLang="en-US" sz="2000" dirty="0"/>
              <a:t>（</a:t>
            </a:r>
            <a:r>
              <a:rPr lang="en-US" altLang="zh-CN" sz="2000" dirty="0"/>
              <a:t>Sequence Alignment/Map</a:t>
            </a:r>
            <a:r>
              <a:rPr lang="zh-CN" altLang="en-US" sz="2000" dirty="0"/>
              <a:t>）格式和</a:t>
            </a:r>
            <a:r>
              <a:rPr lang="en-US" altLang="zh-CN" sz="2000" dirty="0"/>
              <a:t>BAM</a:t>
            </a:r>
            <a:r>
              <a:rPr lang="zh-CN" altLang="en-US" sz="2000" dirty="0"/>
              <a:t>（</a:t>
            </a:r>
            <a:r>
              <a:rPr lang="en-US" altLang="zh-CN" sz="2000" dirty="0"/>
              <a:t>Binary Alignment/Map</a:t>
            </a:r>
            <a:r>
              <a:rPr lang="zh-CN" altLang="en-US" sz="2000" dirty="0"/>
              <a:t>）格式用于表示测序数据与参考基因组的比对结果。</a:t>
            </a:r>
            <a:r>
              <a:rPr lang="en-US" altLang="zh-CN" sz="2000" dirty="0"/>
              <a:t>SAM</a:t>
            </a:r>
            <a:r>
              <a:rPr lang="zh-CN" altLang="en-US" sz="2000" dirty="0"/>
              <a:t>格式是文本格式，</a:t>
            </a:r>
            <a:r>
              <a:rPr lang="en-US" altLang="zh-CN" sz="2000" dirty="0"/>
              <a:t>BAM</a:t>
            </a:r>
            <a:r>
              <a:rPr lang="zh-CN" altLang="en-US" sz="2000" dirty="0"/>
              <a:t>格式是对</a:t>
            </a:r>
            <a:r>
              <a:rPr lang="en-US" altLang="zh-CN" sz="2000" dirty="0"/>
              <a:t>SAM</a:t>
            </a:r>
            <a:r>
              <a:rPr lang="zh-CN" altLang="en-US" sz="2000" dirty="0"/>
              <a:t>格式进行了二进制压缩。</a:t>
            </a:r>
          </a:p>
          <a:p>
            <a:r>
              <a:rPr lang="en-US" altLang="zh-CN" sz="2000" dirty="0"/>
              <a:t>SAM/BAM</a:t>
            </a:r>
            <a:r>
              <a:rPr lang="zh-CN" altLang="en-US" sz="2000" dirty="0"/>
              <a:t>格式的主要组成部分包括：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sz="2000" dirty="0"/>
              <a:t>头部信息：描述比对的参考基因组和测序数据的相关信息。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sz="2000" dirty="0"/>
              <a:t>比对记录：记录每个测序片段的比对结果，包括序列名称、比对位置、序列、质量分数等。</a:t>
            </a:r>
          </a:p>
        </p:txBody>
      </p:sp>
    </p:spTree>
    <p:extLst>
      <p:ext uri="{BB962C8B-B14F-4D97-AF65-F5344CB8AC3E}">
        <p14:creationId xmlns:p14="http://schemas.microsoft.com/office/powerpoint/2010/main" val="32319786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">
            <a:extLst>
              <a:ext uri="{FF2B5EF4-FFF2-40B4-BE49-F238E27FC236}">
                <a16:creationId xmlns:a16="http://schemas.microsoft.com/office/drawing/2014/main" id="{2C8AEB2B-8D25-0D43-AABD-64E54DD92490}"/>
              </a:ext>
            </a:extLst>
          </p:cNvPr>
          <p:cNvSpPr/>
          <p:nvPr/>
        </p:nvSpPr>
        <p:spPr>
          <a:xfrm flipV="1">
            <a:off x="0" y="588297"/>
            <a:ext cx="12192000" cy="4571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6" name="TextBox 2">
            <a:extLst>
              <a:ext uri="{FF2B5EF4-FFF2-40B4-BE49-F238E27FC236}">
                <a16:creationId xmlns:a16="http://schemas.microsoft.com/office/drawing/2014/main" id="{9C8DBC06-BA45-AA41-ABB8-36F3D7F6F595}"/>
              </a:ext>
            </a:extLst>
          </p:cNvPr>
          <p:cNvSpPr txBox="1"/>
          <p:nvPr/>
        </p:nvSpPr>
        <p:spPr>
          <a:xfrm>
            <a:off x="98854" y="87453"/>
            <a:ext cx="45320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zh-CN" altLang="en-US" sz="24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sym typeface="+mn-ea"/>
              </a:rPr>
              <a:t>生物信息学常见数据格式介绍</a:t>
            </a:r>
            <a:endParaRPr lang="en-US" altLang="zh-CN" sz="2400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7" name="矩形: 圆角 11">
            <a:extLst>
              <a:ext uri="{FF2B5EF4-FFF2-40B4-BE49-F238E27FC236}">
                <a16:creationId xmlns:a16="http://schemas.microsoft.com/office/drawing/2014/main" id="{6606C700-2BCC-1E41-A373-BBC79FDF0290}"/>
              </a:ext>
            </a:extLst>
          </p:cNvPr>
          <p:cNvSpPr/>
          <p:nvPr/>
        </p:nvSpPr>
        <p:spPr>
          <a:xfrm>
            <a:off x="5496793" y="2513075"/>
            <a:ext cx="2452872" cy="80871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FASTQ</a:t>
            </a:r>
            <a:br>
              <a:rPr lang="en-US" altLang="zh-CN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</a:br>
            <a:r>
              <a:rPr lang="en-US" altLang="zh-CN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(.fastq,</a:t>
            </a:r>
            <a:r>
              <a:rPr lang="zh-CN" altLang="en-US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 </a:t>
            </a:r>
            <a:r>
              <a:rPr lang="en-US" altLang="zh-CN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.fq</a:t>
            </a:r>
            <a:r>
              <a:rPr lang="en-US" altLang="zh-CN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)</a:t>
            </a:r>
            <a:endParaRPr lang="zh-CN" altLang="en-US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8" name="矩形: 圆角 11">
            <a:extLst>
              <a:ext uri="{FF2B5EF4-FFF2-40B4-BE49-F238E27FC236}">
                <a16:creationId xmlns:a16="http://schemas.microsoft.com/office/drawing/2014/main" id="{64291003-8157-0643-92A2-59E8365D0431}"/>
              </a:ext>
            </a:extLst>
          </p:cNvPr>
          <p:cNvSpPr/>
          <p:nvPr/>
        </p:nvSpPr>
        <p:spPr>
          <a:xfrm>
            <a:off x="5496793" y="4036387"/>
            <a:ext cx="2452872" cy="80871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Sam/Bam</a:t>
            </a:r>
            <a:r>
              <a:rPr lang="zh-CN" altLang="en-US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(.</a:t>
            </a:r>
            <a:r>
              <a:rPr lang="en-US" altLang="zh-CN" dirty="0" err="1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sam</a:t>
            </a:r>
            <a:r>
              <a:rPr lang="en-US" altLang="zh-CN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,</a:t>
            </a:r>
            <a:r>
              <a:rPr lang="zh-CN" altLang="en-US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.bam)</a:t>
            </a:r>
            <a:endParaRPr lang="zh-CN" altLang="en-US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11" name="矩形: 圆角 11">
            <a:extLst>
              <a:ext uri="{FF2B5EF4-FFF2-40B4-BE49-F238E27FC236}">
                <a16:creationId xmlns:a16="http://schemas.microsoft.com/office/drawing/2014/main" id="{5178388E-9F4E-EC4E-992E-6692A2A3620E}"/>
              </a:ext>
            </a:extLst>
          </p:cNvPr>
          <p:cNvSpPr/>
          <p:nvPr/>
        </p:nvSpPr>
        <p:spPr>
          <a:xfrm>
            <a:off x="4081915" y="5546963"/>
            <a:ext cx="2428119" cy="808713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VCF</a:t>
            </a:r>
          </a:p>
          <a:p>
            <a:pPr algn="ctr"/>
            <a:r>
              <a:rPr lang="en-US" altLang="zh-CN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(.vcf</a:t>
            </a:r>
            <a:r>
              <a:rPr lang="en-US" altLang="zh-CN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)</a:t>
            </a:r>
            <a:endParaRPr lang="zh-CN" altLang="en-US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13" name="矩形: 圆角 11">
            <a:extLst>
              <a:ext uri="{FF2B5EF4-FFF2-40B4-BE49-F238E27FC236}">
                <a16:creationId xmlns:a16="http://schemas.microsoft.com/office/drawing/2014/main" id="{F2255F90-A42D-6E43-AAB8-E10523706358}"/>
              </a:ext>
            </a:extLst>
          </p:cNvPr>
          <p:cNvSpPr/>
          <p:nvPr/>
        </p:nvSpPr>
        <p:spPr>
          <a:xfrm>
            <a:off x="6914036" y="5546963"/>
            <a:ext cx="2428119" cy="80871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Bed</a:t>
            </a:r>
            <a:endParaRPr lang="en-US" altLang="zh-CN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algn="ctr"/>
            <a:r>
              <a:rPr lang="en-US" altLang="zh-CN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(.bed)</a:t>
            </a:r>
            <a:endParaRPr lang="zh-CN" altLang="en-US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14" name="箭头: 下 6">
            <a:extLst>
              <a:ext uri="{FF2B5EF4-FFF2-40B4-BE49-F238E27FC236}">
                <a16:creationId xmlns:a16="http://schemas.microsoft.com/office/drawing/2014/main" id="{D87EE69D-DC88-A845-A666-0329F41E42C7}"/>
              </a:ext>
            </a:extLst>
          </p:cNvPr>
          <p:cNvSpPr/>
          <p:nvPr/>
        </p:nvSpPr>
        <p:spPr>
          <a:xfrm>
            <a:off x="6286589" y="3470188"/>
            <a:ext cx="847165" cy="465259"/>
          </a:xfrm>
          <a:prstGeom prst="down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箭头: 下 6">
            <a:extLst>
              <a:ext uri="{FF2B5EF4-FFF2-40B4-BE49-F238E27FC236}">
                <a16:creationId xmlns:a16="http://schemas.microsoft.com/office/drawing/2014/main" id="{EB69F884-0FDB-8D4C-A2E8-59C9CC77A033}"/>
              </a:ext>
            </a:extLst>
          </p:cNvPr>
          <p:cNvSpPr/>
          <p:nvPr/>
        </p:nvSpPr>
        <p:spPr>
          <a:xfrm>
            <a:off x="6286588" y="4996806"/>
            <a:ext cx="847165" cy="465259"/>
          </a:xfrm>
          <a:prstGeom prst="down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: 圆角 11">
            <a:extLst>
              <a:ext uri="{FF2B5EF4-FFF2-40B4-BE49-F238E27FC236}">
                <a16:creationId xmlns:a16="http://schemas.microsoft.com/office/drawing/2014/main" id="{37E6287A-53EE-AF44-9282-285A43289828}"/>
              </a:ext>
            </a:extLst>
          </p:cNvPr>
          <p:cNvSpPr/>
          <p:nvPr/>
        </p:nvSpPr>
        <p:spPr>
          <a:xfrm>
            <a:off x="4044526" y="1084291"/>
            <a:ext cx="2452872" cy="80871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FASTA</a:t>
            </a:r>
            <a:br>
              <a:rPr lang="en-US" altLang="zh-CN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</a:br>
            <a:r>
              <a:rPr lang="en-US" altLang="zh-CN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(.</a:t>
            </a:r>
            <a:r>
              <a:rPr lang="en-US" altLang="zh-CN" dirty="0" err="1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fasta</a:t>
            </a:r>
            <a:r>
              <a:rPr lang="en-US" altLang="zh-CN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/</a:t>
            </a:r>
            <a:r>
              <a:rPr lang="zh-CN" altLang="en-US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.fa)</a:t>
            </a:r>
            <a:endParaRPr lang="zh-CN" altLang="en-US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17" name="矩形: 圆角 11">
            <a:extLst>
              <a:ext uri="{FF2B5EF4-FFF2-40B4-BE49-F238E27FC236}">
                <a16:creationId xmlns:a16="http://schemas.microsoft.com/office/drawing/2014/main" id="{D875175A-4FCD-3D4F-8C26-1DDC0BB6E783}"/>
              </a:ext>
            </a:extLst>
          </p:cNvPr>
          <p:cNvSpPr/>
          <p:nvPr/>
        </p:nvSpPr>
        <p:spPr>
          <a:xfrm>
            <a:off x="6748474" y="1091126"/>
            <a:ext cx="2452872" cy="80871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GTF</a:t>
            </a:r>
            <a:r>
              <a:rPr lang="en-US" altLang="zh-CN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/</a:t>
            </a:r>
            <a:r>
              <a:rPr lang="zh-CN" altLang="en-US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GFF</a:t>
            </a:r>
            <a:br>
              <a:rPr lang="en-US" altLang="zh-CN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</a:br>
            <a:r>
              <a:rPr lang="en-US" altLang="zh-CN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(.gtf,</a:t>
            </a:r>
            <a:r>
              <a:rPr lang="zh-CN" altLang="en-US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 </a:t>
            </a:r>
            <a:r>
              <a:rPr lang="en-US" altLang="zh-CN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.gff</a:t>
            </a:r>
            <a:r>
              <a:rPr lang="en-US" altLang="zh-CN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)</a:t>
            </a:r>
            <a:endParaRPr lang="zh-CN" altLang="en-US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19" name="TextBox 2">
            <a:extLst>
              <a:ext uri="{FF2B5EF4-FFF2-40B4-BE49-F238E27FC236}">
                <a16:creationId xmlns:a16="http://schemas.microsoft.com/office/drawing/2014/main" id="{E1B7D296-3856-3D43-96F6-2F9FCA92473B}"/>
              </a:ext>
            </a:extLst>
          </p:cNvPr>
          <p:cNvSpPr txBox="1"/>
          <p:nvPr/>
        </p:nvSpPr>
        <p:spPr>
          <a:xfrm>
            <a:off x="2142540" y="1257815"/>
            <a:ext cx="17764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sym typeface="+mn-ea"/>
              </a:rPr>
              <a:t>参考基因组</a:t>
            </a:r>
            <a:endParaRPr lang="en-US" altLang="zh-CN" sz="2400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20" name="TextBox 2">
            <a:extLst>
              <a:ext uri="{FF2B5EF4-FFF2-40B4-BE49-F238E27FC236}">
                <a16:creationId xmlns:a16="http://schemas.microsoft.com/office/drawing/2014/main" id="{075963AD-B271-274F-AF80-AD862D3D4EDD}"/>
              </a:ext>
            </a:extLst>
          </p:cNvPr>
          <p:cNvSpPr txBox="1"/>
          <p:nvPr/>
        </p:nvSpPr>
        <p:spPr>
          <a:xfrm>
            <a:off x="2142540" y="2686598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sym typeface="+mn-ea"/>
              </a:rPr>
              <a:t>测序数据</a:t>
            </a:r>
            <a:endParaRPr lang="en-US" altLang="zh-CN" sz="2400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21" name="TextBox 2">
            <a:extLst>
              <a:ext uri="{FF2B5EF4-FFF2-40B4-BE49-F238E27FC236}">
                <a16:creationId xmlns:a16="http://schemas.microsoft.com/office/drawing/2014/main" id="{70D5BA71-2D1B-484A-B8CB-A07F08B648E7}"/>
              </a:ext>
            </a:extLst>
          </p:cNvPr>
          <p:cNvSpPr txBox="1"/>
          <p:nvPr/>
        </p:nvSpPr>
        <p:spPr>
          <a:xfrm>
            <a:off x="2142540" y="4209910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sym typeface="+mn-ea"/>
              </a:rPr>
              <a:t>比对文件</a:t>
            </a:r>
            <a:endParaRPr lang="en-US" altLang="zh-CN" sz="2400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22" name="TextBox 2">
            <a:extLst>
              <a:ext uri="{FF2B5EF4-FFF2-40B4-BE49-F238E27FC236}">
                <a16:creationId xmlns:a16="http://schemas.microsoft.com/office/drawing/2014/main" id="{69EF5C2F-8B16-1941-9074-24A0E192E4D0}"/>
              </a:ext>
            </a:extLst>
          </p:cNvPr>
          <p:cNvSpPr txBox="1"/>
          <p:nvPr/>
        </p:nvSpPr>
        <p:spPr>
          <a:xfrm>
            <a:off x="2142540" y="5720486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sym typeface="+mn-ea"/>
              </a:rPr>
              <a:t>下游文件</a:t>
            </a:r>
            <a:endParaRPr lang="en-US" altLang="zh-CN" sz="2400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994941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">
            <a:extLst>
              <a:ext uri="{FF2B5EF4-FFF2-40B4-BE49-F238E27FC236}">
                <a16:creationId xmlns:a16="http://schemas.microsoft.com/office/drawing/2014/main" id="{2C8AEB2B-8D25-0D43-AABD-64E54DD92490}"/>
              </a:ext>
            </a:extLst>
          </p:cNvPr>
          <p:cNvSpPr/>
          <p:nvPr/>
        </p:nvSpPr>
        <p:spPr>
          <a:xfrm flipV="1">
            <a:off x="0" y="588297"/>
            <a:ext cx="12192000" cy="4571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6" name="TextBox 2">
            <a:extLst>
              <a:ext uri="{FF2B5EF4-FFF2-40B4-BE49-F238E27FC236}">
                <a16:creationId xmlns:a16="http://schemas.microsoft.com/office/drawing/2014/main" id="{9C8DBC06-BA45-AA41-ABB8-36F3D7F6F595}"/>
              </a:ext>
            </a:extLst>
          </p:cNvPr>
          <p:cNvSpPr txBox="1"/>
          <p:nvPr/>
        </p:nvSpPr>
        <p:spPr>
          <a:xfrm>
            <a:off x="98854" y="87453"/>
            <a:ext cx="45320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zh-CN" altLang="en-US" sz="24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sym typeface="+mn-ea"/>
              </a:rPr>
              <a:t>生物信息学常见数据格式介绍</a:t>
            </a:r>
            <a:endParaRPr lang="en-US" altLang="zh-CN" sz="2400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D78C8B64-771A-474C-AC36-0B844FAAEAFF}"/>
              </a:ext>
            </a:extLst>
          </p:cNvPr>
          <p:cNvSpPr/>
          <p:nvPr/>
        </p:nvSpPr>
        <p:spPr>
          <a:xfrm>
            <a:off x="775447" y="1237764"/>
            <a:ext cx="10641106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/>
              <a:t>VCF</a:t>
            </a:r>
            <a:r>
              <a:rPr lang="zh-CN" altLang="en-US" sz="2000" dirty="0"/>
              <a:t>（</a:t>
            </a:r>
            <a:r>
              <a:rPr lang="en-US" altLang="zh-CN" sz="2000" dirty="0"/>
              <a:t>Variant Call Format</a:t>
            </a:r>
            <a:r>
              <a:rPr lang="zh-CN" altLang="en-US" sz="2000" dirty="0"/>
              <a:t>）格式用于表示遗传变异数据，如单核苷酸多态性和结构变异。</a:t>
            </a:r>
            <a:r>
              <a:rPr lang="en-US" altLang="zh-CN" sz="2000" dirty="0"/>
              <a:t>VCF</a:t>
            </a:r>
            <a:r>
              <a:rPr lang="zh-CN" altLang="en-US" sz="2000" dirty="0"/>
              <a:t>格式的主要组成部分包括：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sz="2000" dirty="0"/>
              <a:t>头部信息：描述</a:t>
            </a:r>
            <a:r>
              <a:rPr lang="en-US" altLang="zh-CN" sz="2000" dirty="0"/>
              <a:t>VCF</a:t>
            </a:r>
            <a:r>
              <a:rPr lang="zh-CN" altLang="en-US" sz="2000" dirty="0"/>
              <a:t>文件的版本、样本信息等。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sz="2000" dirty="0"/>
              <a:t>变异记录：记录每个变异位点的信息，包括染色体位置、参考序列、变异类型、基因型等。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05CEF6B-322E-6947-8837-267574634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4950" y="3279240"/>
            <a:ext cx="91821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7546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">
            <a:extLst>
              <a:ext uri="{FF2B5EF4-FFF2-40B4-BE49-F238E27FC236}">
                <a16:creationId xmlns:a16="http://schemas.microsoft.com/office/drawing/2014/main" id="{2C8AEB2B-8D25-0D43-AABD-64E54DD92490}"/>
              </a:ext>
            </a:extLst>
          </p:cNvPr>
          <p:cNvSpPr/>
          <p:nvPr/>
        </p:nvSpPr>
        <p:spPr>
          <a:xfrm flipV="1">
            <a:off x="0" y="588297"/>
            <a:ext cx="12192000" cy="4571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6" name="TextBox 2">
            <a:extLst>
              <a:ext uri="{FF2B5EF4-FFF2-40B4-BE49-F238E27FC236}">
                <a16:creationId xmlns:a16="http://schemas.microsoft.com/office/drawing/2014/main" id="{9C8DBC06-BA45-AA41-ABB8-36F3D7F6F595}"/>
              </a:ext>
            </a:extLst>
          </p:cNvPr>
          <p:cNvSpPr txBox="1"/>
          <p:nvPr/>
        </p:nvSpPr>
        <p:spPr>
          <a:xfrm>
            <a:off x="98854" y="87453"/>
            <a:ext cx="45320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zh-CN" altLang="en-US" sz="24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sym typeface="+mn-ea"/>
              </a:rPr>
              <a:t>生物信息学常见数据格式介绍</a:t>
            </a:r>
            <a:endParaRPr lang="en-US" altLang="zh-CN" sz="2400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  <a:sym typeface="+mn-ea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694D937-BA60-91DE-EF31-59D06EBD72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0017" y="986973"/>
            <a:ext cx="7329174" cy="5085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8358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">
            <a:extLst>
              <a:ext uri="{FF2B5EF4-FFF2-40B4-BE49-F238E27FC236}">
                <a16:creationId xmlns:a16="http://schemas.microsoft.com/office/drawing/2014/main" id="{2C8AEB2B-8D25-0D43-AABD-64E54DD92490}"/>
              </a:ext>
            </a:extLst>
          </p:cNvPr>
          <p:cNvSpPr/>
          <p:nvPr/>
        </p:nvSpPr>
        <p:spPr>
          <a:xfrm flipV="1">
            <a:off x="0" y="588297"/>
            <a:ext cx="12192000" cy="4571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6" name="TextBox 2">
            <a:extLst>
              <a:ext uri="{FF2B5EF4-FFF2-40B4-BE49-F238E27FC236}">
                <a16:creationId xmlns:a16="http://schemas.microsoft.com/office/drawing/2014/main" id="{9C8DBC06-BA45-AA41-ABB8-36F3D7F6F595}"/>
              </a:ext>
            </a:extLst>
          </p:cNvPr>
          <p:cNvSpPr txBox="1"/>
          <p:nvPr/>
        </p:nvSpPr>
        <p:spPr>
          <a:xfrm>
            <a:off x="98854" y="87453"/>
            <a:ext cx="45320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zh-CN" altLang="en-US" sz="24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sym typeface="+mn-ea"/>
              </a:rPr>
              <a:t>生物信息学常见数据格式介绍</a:t>
            </a:r>
            <a:endParaRPr lang="en-US" altLang="zh-CN" sz="2400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D78C8B64-771A-474C-AC36-0B844FAAEAFF}"/>
              </a:ext>
            </a:extLst>
          </p:cNvPr>
          <p:cNvSpPr/>
          <p:nvPr/>
        </p:nvSpPr>
        <p:spPr>
          <a:xfrm>
            <a:off x="775447" y="1237764"/>
            <a:ext cx="10641106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/>
              <a:t>bed</a:t>
            </a:r>
            <a:r>
              <a:rPr lang="zh-CN" altLang="en-US" sz="2000" dirty="0"/>
              <a:t>格式用于表示基因组上的区域，通常用于描述基因的外显子、启动子、结合位点等。</a:t>
            </a:r>
            <a:r>
              <a:rPr lang="en-US" altLang="zh-CN" sz="2000" dirty="0"/>
              <a:t>bed</a:t>
            </a:r>
            <a:r>
              <a:rPr lang="zh-CN" altLang="en-US" sz="2000" dirty="0"/>
              <a:t>格式的主要组成部分包括：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sz="2000" dirty="0"/>
              <a:t>染色体名称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sz="2000" dirty="0"/>
              <a:t>区域起始位置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sz="2000" dirty="0"/>
              <a:t>区域终止位置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2D2572B-F763-877C-D1B9-F7CDACC13E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9227" y="3232108"/>
            <a:ext cx="5113252" cy="1811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1307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3900" y="138896"/>
            <a:ext cx="10244199" cy="659466"/>
          </a:xfrm>
        </p:spPr>
        <p:txBody>
          <a:bodyPr>
            <a:normAutofit/>
          </a:bodyPr>
          <a:lstStyle/>
          <a:p>
            <a:pPr algn="ctr"/>
            <a:r>
              <a:rPr lang="zh-CN" altLang="en-US" sz="3600" b="1" dirty="0">
                <a:latin typeface="Arial" panose="020B0604020202020204" pitchFamily="34" charset="0"/>
                <a:ea typeface="Arial Rounded MT Bold" panose="020F0704030504030204" charset="0"/>
                <a:cs typeface="Arial" panose="020B0604020202020204" pitchFamily="34" charset="0"/>
              </a:rPr>
              <a:t>目录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429338" y="1588406"/>
            <a:ext cx="957326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3600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  <a:sym typeface="+mn-ea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zh-CN" altLang="en-US" sz="36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sym typeface="+mn-ea"/>
              </a:rPr>
              <a:t>测序文件介绍</a:t>
            </a:r>
            <a:endParaRPr lang="en-US" altLang="zh-CN" sz="3600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  <a:sym typeface="+mn-ea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US" altLang="zh-CN" sz="3600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  <a:sym typeface="+mn-ea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altLang="zh-CN" sz="36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sym typeface="+mn-ea"/>
              </a:rPr>
              <a:t>Bowtie2</a:t>
            </a:r>
            <a:r>
              <a:rPr lang="zh-CN" altLang="en-US" sz="36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sym typeface="+mn-ea"/>
              </a:rPr>
              <a:t>介绍与使用实例</a:t>
            </a:r>
            <a:endParaRPr lang="en-US" altLang="zh-CN" sz="3600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6" name="Rectangle 5"/>
          <p:cNvSpPr/>
          <p:nvPr/>
        </p:nvSpPr>
        <p:spPr>
          <a:xfrm flipV="1">
            <a:off x="0" y="809792"/>
            <a:ext cx="12192000" cy="4571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3C6AD99-10F8-D443-837D-413FCAABEBC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9025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 flipV="1">
            <a:off x="0" y="588297"/>
            <a:ext cx="12192000" cy="4571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10" name="TextBox 2"/>
          <p:cNvSpPr txBox="1"/>
          <p:nvPr/>
        </p:nvSpPr>
        <p:spPr>
          <a:xfrm>
            <a:off x="98854" y="87453"/>
            <a:ext cx="29193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altLang="zh-CN" sz="24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sym typeface="+mn-ea"/>
              </a:rPr>
              <a:t>Bowtie2 </a:t>
            </a:r>
            <a:r>
              <a:rPr lang="zh-CN" altLang="en-US" sz="24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sym typeface="+mn-ea"/>
              </a:rPr>
              <a:t>使用实例</a:t>
            </a:r>
            <a:endParaRPr lang="en-US" altLang="zh-CN" sz="2400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22" name="灯片编号占位符 7"/>
          <p:cNvSpPr>
            <a:spLocks noGrp="1"/>
          </p:cNvSpPr>
          <p:nvPr>
            <p:ph type="sldNum" sz="quarter" idx="12"/>
          </p:nvPr>
        </p:nvSpPr>
        <p:spPr>
          <a:xfrm>
            <a:off x="8610600" y="6339840"/>
            <a:ext cx="2743200" cy="365125"/>
          </a:xfrm>
        </p:spPr>
        <p:txBody>
          <a:bodyPr/>
          <a:lstStyle/>
          <a:p>
            <a:fld id="{3F497A4E-57D8-4C24-BB62-233CA4D2B3C2}" type="slidenum">
              <a:rPr lang="zh-CN" altLang="en-US" smtClean="0"/>
              <a:t>18</a:t>
            </a:fld>
            <a:endParaRPr lang="zh-CN" altLang="en-US" dirty="0"/>
          </a:p>
        </p:txBody>
      </p:sp>
      <p:sp>
        <p:nvSpPr>
          <p:cNvPr id="4" name="矩形: 圆角 11">
            <a:extLst>
              <a:ext uri="{FF2B5EF4-FFF2-40B4-BE49-F238E27FC236}">
                <a16:creationId xmlns:a16="http://schemas.microsoft.com/office/drawing/2014/main" id="{52A9F445-AB1A-B196-12BB-8AA4A3233E64}"/>
              </a:ext>
            </a:extLst>
          </p:cNvPr>
          <p:cNvSpPr/>
          <p:nvPr/>
        </p:nvSpPr>
        <p:spPr>
          <a:xfrm>
            <a:off x="835760" y="1079836"/>
            <a:ext cx="1936848" cy="80871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测序原始文件</a:t>
            </a:r>
            <a:endParaRPr lang="en-US" altLang="zh-CN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algn="ctr"/>
            <a:r>
              <a:rPr lang="en-US" altLang="zh-CN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(</a:t>
            </a:r>
            <a:r>
              <a:rPr lang="en-US" altLang="zh-CN" dirty="0" err="1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Fastq</a:t>
            </a:r>
            <a:r>
              <a:rPr lang="en-US" altLang="zh-CN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)</a:t>
            </a:r>
            <a:endParaRPr lang="zh-CN" altLang="en-US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5" name="矩形: 圆角 11">
            <a:extLst>
              <a:ext uri="{FF2B5EF4-FFF2-40B4-BE49-F238E27FC236}">
                <a16:creationId xmlns:a16="http://schemas.microsoft.com/office/drawing/2014/main" id="{F7667D2E-6113-FDF4-AE41-C078778BCF29}"/>
              </a:ext>
            </a:extLst>
          </p:cNvPr>
          <p:cNvSpPr/>
          <p:nvPr/>
        </p:nvSpPr>
        <p:spPr>
          <a:xfrm>
            <a:off x="835760" y="3024643"/>
            <a:ext cx="1936848" cy="80871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比对文件</a:t>
            </a:r>
            <a:r>
              <a:rPr lang="en-US" altLang="zh-CN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Sam/Bam</a:t>
            </a:r>
            <a:endParaRPr lang="zh-CN" altLang="en-US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6" name="箭头: 下 5">
            <a:extLst>
              <a:ext uri="{FF2B5EF4-FFF2-40B4-BE49-F238E27FC236}">
                <a16:creationId xmlns:a16="http://schemas.microsoft.com/office/drawing/2014/main" id="{B1BB3330-09DC-7EA4-AABA-6247CC6410B0}"/>
              </a:ext>
            </a:extLst>
          </p:cNvPr>
          <p:cNvSpPr/>
          <p:nvPr/>
        </p:nvSpPr>
        <p:spPr>
          <a:xfrm>
            <a:off x="1388098" y="2054205"/>
            <a:ext cx="847165" cy="804781"/>
          </a:xfrm>
          <a:prstGeom prst="down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箭头: 下 6">
            <a:extLst>
              <a:ext uri="{FF2B5EF4-FFF2-40B4-BE49-F238E27FC236}">
                <a16:creationId xmlns:a16="http://schemas.microsoft.com/office/drawing/2014/main" id="{B8B8E920-2113-9D09-609A-DCAB1B8185B7}"/>
              </a:ext>
            </a:extLst>
          </p:cNvPr>
          <p:cNvSpPr/>
          <p:nvPr/>
        </p:nvSpPr>
        <p:spPr>
          <a:xfrm>
            <a:off x="1388098" y="3995080"/>
            <a:ext cx="847165" cy="804781"/>
          </a:xfrm>
          <a:prstGeom prst="down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11">
            <a:extLst>
              <a:ext uri="{FF2B5EF4-FFF2-40B4-BE49-F238E27FC236}">
                <a16:creationId xmlns:a16="http://schemas.microsoft.com/office/drawing/2014/main" id="{F3C9C08F-8BA4-3925-9CB3-6465A1B91959}"/>
              </a:ext>
            </a:extLst>
          </p:cNvPr>
          <p:cNvSpPr/>
          <p:nvPr/>
        </p:nvSpPr>
        <p:spPr>
          <a:xfrm>
            <a:off x="590124" y="4969450"/>
            <a:ext cx="2428119" cy="80871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统计计数</a:t>
            </a:r>
            <a:r>
              <a:rPr lang="en-US" altLang="zh-CN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/</a:t>
            </a:r>
            <a:r>
              <a:rPr lang="zh-CN" altLang="en-US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鉴定</a:t>
            </a:r>
            <a:r>
              <a:rPr lang="en-US" altLang="zh-CN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peak</a:t>
            </a:r>
            <a:endParaRPr lang="zh-CN" altLang="en-US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50D86C0-FC0F-ACF1-6F4F-A219F6198720}"/>
              </a:ext>
            </a:extLst>
          </p:cNvPr>
          <p:cNvSpPr/>
          <p:nvPr/>
        </p:nvSpPr>
        <p:spPr>
          <a:xfrm>
            <a:off x="672352" y="982286"/>
            <a:ext cx="2278655" cy="296707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B4585A7-9B7B-1C42-2E1B-9CFC3302FAF7}"/>
              </a:ext>
            </a:extLst>
          </p:cNvPr>
          <p:cNvSpPr txBox="1"/>
          <p:nvPr/>
        </p:nvSpPr>
        <p:spPr>
          <a:xfrm>
            <a:off x="5214098" y="6235637"/>
            <a:ext cx="495187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/>
              <a:t>https://github.com/BenLangmead/bowtie</a:t>
            </a:r>
            <a:r>
              <a:rPr lang="zh-CN" altLang="en-US" dirty="0"/>
              <a:t>2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31E6A080-8DE8-2F41-C836-B062965DEC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3617" y="1079836"/>
            <a:ext cx="8708648" cy="3063985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B52F9113-44E7-E02C-109E-EE3A020931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1073" y="4175954"/>
            <a:ext cx="7258963" cy="1393641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CDE4BA9A-8FCA-CACA-5146-149EDD641D6E}"/>
              </a:ext>
            </a:extLst>
          </p:cNvPr>
          <p:cNvSpPr txBox="1"/>
          <p:nvPr/>
        </p:nvSpPr>
        <p:spPr>
          <a:xfrm>
            <a:off x="4528820" y="5866305"/>
            <a:ext cx="651121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/>
              <a:t>https://bowtie-bio.sourceforge.net/bowtie2/manual.shtml</a:t>
            </a:r>
          </a:p>
        </p:txBody>
      </p:sp>
    </p:spTree>
    <p:extLst>
      <p:ext uri="{BB962C8B-B14F-4D97-AF65-F5344CB8AC3E}">
        <p14:creationId xmlns:p14="http://schemas.microsoft.com/office/powerpoint/2010/main" val="1888525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 flipV="1">
            <a:off x="0" y="588297"/>
            <a:ext cx="12192000" cy="4571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10" name="TextBox 2"/>
          <p:cNvSpPr txBox="1"/>
          <p:nvPr/>
        </p:nvSpPr>
        <p:spPr>
          <a:xfrm>
            <a:off x="98854" y="87453"/>
            <a:ext cx="29193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altLang="zh-CN" sz="24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sym typeface="+mn-ea"/>
              </a:rPr>
              <a:t>Bowtie2 </a:t>
            </a:r>
            <a:r>
              <a:rPr lang="zh-CN" altLang="en-US" sz="24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sym typeface="+mn-ea"/>
              </a:rPr>
              <a:t>使用实例</a:t>
            </a:r>
            <a:endParaRPr lang="en-US" altLang="zh-CN" sz="2400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22" name="灯片编号占位符 7"/>
          <p:cNvSpPr>
            <a:spLocks noGrp="1"/>
          </p:cNvSpPr>
          <p:nvPr>
            <p:ph type="sldNum" sz="quarter" idx="12"/>
          </p:nvPr>
        </p:nvSpPr>
        <p:spPr>
          <a:xfrm>
            <a:off x="8610600" y="6339840"/>
            <a:ext cx="2743200" cy="365125"/>
          </a:xfrm>
        </p:spPr>
        <p:txBody>
          <a:bodyPr/>
          <a:lstStyle/>
          <a:p>
            <a:fld id="{3F497A4E-57D8-4C24-BB62-233CA4D2B3C2}" type="slidenum">
              <a:rPr lang="zh-CN" altLang="en-US" smtClean="0"/>
              <a:t>19</a:t>
            </a:fld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C140999-D325-8E3B-6210-8B47123131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9249" y="853823"/>
            <a:ext cx="7544454" cy="227095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5186F78-7B47-D966-9E98-09936A4BD7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9249" y="3162025"/>
            <a:ext cx="7529212" cy="317781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FF1AAFBE-586E-F946-A7CF-03C3DC53B07E}"/>
              </a:ext>
            </a:extLst>
          </p:cNvPr>
          <p:cNvSpPr txBox="1"/>
          <p:nvPr/>
        </p:nvSpPr>
        <p:spPr>
          <a:xfrm>
            <a:off x="3398745" y="6322348"/>
            <a:ext cx="495187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/>
              <a:t>https://github.com/BenLangmead/bowtie</a:t>
            </a:r>
            <a:r>
              <a:rPr lang="zh-CN" altLang="en-US" dirty="0"/>
              <a:t>2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BC8B078-0FFA-D9CB-5451-06E6BD72A9D0}"/>
              </a:ext>
            </a:extLst>
          </p:cNvPr>
          <p:cNvSpPr txBox="1"/>
          <p:nvPr/>
        </p:nvSpPr>
        <p:spPr>
          <a:xfrm>
            <a:off x="3398745" y="6311130"/>
            <a:ext cx="495187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/>
              <a:t>https://github.com/BenLangmead/bowtie</a:t>
            </a:r>
            <a:r>
              <a:rPr lang="zh-CN" altLang="en-US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4865512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3900" y="138896"/>
            <a:ext cx="10244199" cy="659466"/>
          </a:xfrm>
        </p:spPr>
        <p:txBody>
          <a:bodyPr>
            <a:normAutofit/>
          </a:bodyPr>
          <a:lstStyle/>
          <a:p>
            <a:pPr algn="ctr"/>
            <a:r>
              <a:rPr lang="zh-CN" altLang="en-US" sz="3600" b="1" dirty="0">
                <a:latin typeface="Arial" panose="020B0604020202020204" pitchFamily="34" charset="0"/>
                <a:ea typeface="Arial Rounded MT Bold" panose="020F0704030504030204" charset="0"/>
                <a:cs typeface="Arial" panose="020B0604020202020204" pitchFamily="34" charset="0"/>
              </a:rPr>
              <a:t>目录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429338" y="1588406"/>
            <a:ext cx="957326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3600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  <a:sym typeface="+mn-ea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zh-CN" altLang="en-US" sz="36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sym typeface="+mn-ea"/>
              </a:rPr>
              <a:t>测序文件介绍</a:t>
            </a:r>
            <a:endParaRPr lang="en-US" altLang="zh-CN" sz="3600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  <a:sym typeface="+mn-ea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US" altLang="zh-CN" sz="3600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  <a:sym typeface="+mn-ea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altLang="zh-CN" sz="36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sym typeface="+mn-ea"/>
              </a:rPr>
              <a:t>Bowtie2</a:t>
            </a:r>
            <a:r>
              <a:rPr lang="zh-CN" altLang="en-US" sz="36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sym typeface="+mn-ea"/>
              </a:rPr>
              <a:t>介绍与使用实例</a:t>
            </a:r>
            <a:endParaRPr lang="en-US" altLang="zh-CN" sz="3600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6" name="Rectangle 5"/>
          <p:cNvSpPr/>
          <p:nvPr/>
        </p:nvSpPr>
        <p:spPr>
          <a:xfrm flipV="1">
            <a:off x="0" y="809792"/>
            <a:ext cx="12192000" cy="4571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3C6AD99-10F8-D443-837D-413FCAABEBC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3156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 flipV="1">
            <a:off x="0" y="588297"/>
            <a:ext cx="12192000" cy="4571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10" name="TextBox 2"/>
          <p:cNvSpPr txBox="1"/>
          <p:nvPr/>
        </p:nvSpPr>
        <p:spPr>
          <a:xfrm>
            <a:off x="98854" y="87453"/>
            <a:ext cx="29193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altLang="zh-CN" sz="24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sym typeface="+mn-ea"/>
              </a:rPr>
              <a:t>Bowtie2 </a:t>
            </a:r>
            <a:r>
              <a:rPr lang="zh-CN" altLang="en-US" sz="24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sym typeface="+mn-ea"/>
              </a:rPr>
              <a:t>使用实例</a:t>
            </a:r>
            <a:endParaRPr lang="en-US" altLang="zh-CN" sz="2400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22" name="灯片编号占位符 7"/>
          <p:cNvSpPr>
            <a:spLocks noGrp="1"/>
          </p:cNvSpPr>
          <p:nvPr>
            <p:ph type="sldNum" sz="quarter" idx="12"/>
          </p:nvPr>
        </p:nvSpPr>
        <p:spPr>
          <a:xfrm>
            <a:off x="8610600" y="6339840"/>
            <a:ext cx="2743200" cy="365125"/>
          </a:xfrm>
        </p:spPr>
        <p:txBody>
          <a:bodyPr/>
          <a:lstStyle/>
          <a:p>
            <a:fld id="{3F497A4E-57D8-4C24-BB62-233CA4D2B3C2}" type="slidenum">
              <a:rPr lang="zh-CN" altLang="en-US" smtClean="0"/>
              <a:t>20</a:t>
            </a:fld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E3448A0-6A71-653F-584C-C57530AF06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754"/>
          <a:stretch/>
        </p:blipFill>
        <p:spPr>
          <a:xfrm>
            <a:off x="2212561" y="682831"/>
            <a:ext cx="7415366" cy="193812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720E6079-86DB-7915-84BF-7FDB4868347F}"/>
              </a:ext>
            </a:extLst>
          </p:cNvPr>
          <p:cNvSpPr txBox="1"/>
          <p:nvPr/>
        </p:nvSpPr>
        <p:spPr>
          <a:xfrm>
            <a:off x="7104766" y="4716267"/>
            <a:ext cx="246417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https://hgdownload.soe.ucsc.edu/goldenPath/hg38/bigZips/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C525300-7147-E89C-2430-24375808640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2025"/>
          <a:stretch/>
        </p:blipFill>
        <p:spPr>
          <a:xfrm>
            <a:off x="6331521" y="2746904"/>
            <a:ext cx="3654889" cy="1800648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6BF99300-C6D2-000D-2A9C-2AB4D0700425}"/>
              </a:ext>
            </a:extLst>
          </p:cNvPr>
          <p:cNvSpPr txBox="1"/>
          <p:nvPr/>
        </p:nvSpPr>
        <p:spPr>
          <a:xfrm>
            <a:off x="9568938" y="4882794"/>
            <a:ext cx="133462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Hg38/mm10</a:t>
            </a:r>
            <a:endParaRPr lang="zh-CN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45E46DAC-C579-A69A-2874-4C78CF0EF4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12561" y="3186997"/>
            <a:ext cx="3971779" cy="2207631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9857FE7C-8007-B7AA-5E81-5F2C5CCE4B9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69326"/>
          <a:stretch/>
        </p:blipFill>
        <p:spPr>
          <a:xfrm>
            <a:off x="2212561" y="2666222"/>
            <a:ext cx="3298389" cy="597518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57564798-015E-2443-5B90-37323635EDF7}"/>
              </a:ext>
            </a:extLst>
          </p:cNvPr>
          <p:cNvSpPr txBox="1"/>
          <p:nvPr/>
        </p:nvSpPr>
        <p:spPr>
          <a:xfrm>
            <a:off x="2572967" y="5394628"/>
            <a:ext cx="28168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https://www.gencodegenes.org/human/</a:t>
            </a: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2B49549E-B91A-FD98-266D-B962C2D595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90958" y="5306720"/>
            <a:ext cx="3874060" cy="888911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1B19247D-F1C5-1137-B52C-81F75454979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89593" y="5715508"/>
            <a:ext cx="2583616" cy="798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9746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 flipV="1">
            <a:off x="0" y="588297"/>
            <a:ext cx="12192000" cy="4571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10" name="TextBox 2"/>
          <p:cNvSpPr txBox="1"/>
          <p:nvPr/>
        </p:nvSpPr>
        <p:spPr>
          <a:xfrm>
            <a:off x="98854" y="87453"/>
            <a:ext cx="29193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altLang="zh-CN" sz="24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sym typeface="+mn-ea"/>
              </a:rPr>
              <a:t>Bowtie2 </a:t>
            </a:r>
            <a:r>
              <a:rPr lang="zh-CN" altLang="en-US" sz="24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sym typeface="+mn-ea"/>
              </a:rPr>
              <a:t>使用实例</a:t>
            </a:r>
            <a:endParaRPr lang="en-US" altLang="zh-CN" sz="2400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22" name="灯片编号占位符 7"/>
          <p:cNvSpPr>
            <a:spLocks noGrp="1"/>
          </p:cNvSpPr>
          <p:nvPr>
            <p:ph type="sldNum" sz="quarter" idx="12"/>
          </p:nvPr>
        </p:nvSpPr>
        <p:spPr>
          <a:xfrm>
            <a:off x="8610600" y="6339840"/>
            <a:ext cx="2743200" cy="365125"/>
          </a:xfrm>
        </p:spPr>
        <p:txBody>
          <a:bodyPr/>
          <a:lstStyle/>
          <a:p>
            <a:fld id="{3F497A4E-57D8-4C24-BB62-233CA4D2B3C2}" type="slidenum">
              <a:rPr lang="zh-CN" altLang="en-US" smtClean="0"/>
              <a:t>21</a:t>
            </a:fld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AF862F1-CB16-3E41-0435-3CBB5F116B6A}"/>
              </a:ext>
            </a:extLst>
          </p:cNvPr>
          <p:cNvSpPr txBox="1"/>
          <p:nvPr/>
        </p:nvSpPr>
        <p:spPr>
          <a:xfrm>
            <a:off x="423902" y="5361034"/>
            <a:ext cx="508134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/>
              <a:t>https://bowtie-bio.sourceforge.net/bowtie2/manual.shtml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509D7A6-9864-3B80-C52D-CFF8C23F35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902" y="1135970"/>
            <a:ext cx="4686706" cy="407705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4F2ACE6-2960-6FF0-8747-F2C8529C8D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1566" y="1268422"/>
            <a:ext cx="4640634" cy="1177569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D5B46A73-A2FE-7ADC-F4AE-E5214411CD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13158" y="984322"/>
            <a:ext cx="1520521" cy="1720987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DA684588-A1F5-CE89-427D-53F23A39E6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65126" y="3056065"/>
            <a:ext cx="6088673" cy="2230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651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 flipV="1">
            <a:off x="0" y="588297"/>
            <a:ext cx="12192000" cy="4571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10" name="TextBox 2"/>
          <p:cNvSpPr txBox="1"/>
          <p:nvPr/>
        </p:nvSpPr>
        <p:spPr>
          <a:xfrm>
            <a:off x="98854" y="87453"/>
            <a:ext cx="29193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altLang="zh-CN" sz="24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sym typeface="+mn-ea"/>
              </a:rPr>
              <a:t>Bowtie2 </a:t>
            </a:r>
            <a:r>
              <a:rPr lang="zh-CN" altLang="en-US" sz="24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sym typeface="+mn-ea"/>
              </a:rPr>
              <a:t>使用实例</a:t>
            </a:r>
            <a:endParaRPr lang="en-US" altLang="zh-CN" sz="2400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22" name="灯片编号占位符 7"/>
          <p:cNvSpPr>
            <a:spLocks noGrp="1"/>
          </p:cNvSpPr>
          <p:nvPr>
            <p:ph type="sldNum" sz="quarter" idx="12"/>
          </p:nvPr>
        </p:nvSpPr>
        <p:spPr>
          <a:xfrm>
            <a:off x="8610600" y="6339840"/>
            <a:ext cx="2743200" cy="365125"/>
          </a:xfrm>
        </p:spPr>
        <p:txBody>
          <a:bodyPr/>
          <a:lstStyle/>
          <a:p>
            <a:fld id="{3F497A4E-57D8-4C24-BB62-233CA4D2B3C2}" type="slidenum">
              <a:rPr lang="zh-CN" altLang="en-US" smtClean="0"/>
              <a:t>22</a:t>
            </a:fld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FD9678A-BE4A-0CE4-B72D-7CF36386E63A}"/>
              </a:ext>
            </a:extLst>
          </p:cNvPr>
          <p:cNvSpPr txBox="1"/>
          <p:nvPr/>
        </p:nvSpPr>
        <p:spPr>
          <a:xfrm>
            <a:off x="9873316" y="2896016"/>
            <a:ext cx="220069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 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激活环境请更改成自己的环境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AutoNum type="arabicPeriod"/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 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请提交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PBS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脚本运行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禁止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在登录节点运行任务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2023-09-25 10-36-00_3">
            <a:hlinkClick r:id="" action="ppaction://media"/>
            <a:extLst>
              <a:ext uri="{FF2B5EF4-FFF2-40B4-BE49-F238E27FC236}">
                <a16:creationId xmlns:a16="http://schemas.microsoft.com/office/drawing/2014/main" id="{B7C58038-7F80-5E8B-CD94-6E10A2D8AFA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61683" y="933296"/>
            <a:ext cx="9611633" cy="5406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970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508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">
            <a:extLst>
              <a:ext uri="{FF2B5EF4-FFF2-40B4-BE49-F238E27FC236}">
                <a16:creationId xmlns:a16="http://schemas.microsoft.com/office/drawing/2014/main" id="{2C8AEB2B-8D25-0D43-AABD-64E54DD92490}"/>
              </a:ext>
            </a:extLst>
          </p:cNvPr>
          <p:cNvSpPr/>
          <p:nvPr/>
        </p:nvSpPr>
        <p:spPr>
          <a:xfrm flipV="1">
            <a:off x="0" y="588297"/>
            <a:ext cx="12192000" cy="4571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6" name="TextBox 2">
            <a:extLst>
              <a:ext uri="{FF2B5EF4-FFF2-40B4-BE49-F238E27FC236}">
                <a16:creationId xmlns:a16="http://schemas.microsoft.com/office/drawing/2014/main" id="{9C8DBC06-BA45-AA41-ABB8-36F3D7F6F595}"/>
              </a:ext>
            </a:extLst>
          </p:cNvPr>
          <p:cNvSpPr txBox="1"/>
          <p:nvPr/>
        </p:nvSpPr>
        <p:spPr>
          <a:xfrm>
            <a:off x="98854" y="87453"/>
            <a:ext cx="45320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zh-CN" altLang="en-US" sz="24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sym typeface="+mn-ea"/>
              </a:rPr>
              <a:t>生物信息学常见数据格式介绍</a:t>
            </a:r>
            <a:endParaRPr lang="en-US" altLang="zh-CN" sz="2400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7" name="矩形: 圆角 11">
            <a:extLst>
              <a:ext uri="{FF2B5EF4-FFF2-40B4-BE49-F238E27FC236}">
                <a16:creationId xmlns:a16="http://schemas.microsoft.com/office/drawing/2014/main" id="{6606C700-2BCC-1E41-A373-BBC79FDF0290}"/>
              </a:ext>
            </a:extLst>
          </p:cNvPr>
          <p:cNvSpPr/>
          <p:nvPr/>
        </p:nvSpPr>
        <p:spPr>
          <a:xfrm>
            <a:off x="5335428" y="2513075"/>
            <a:ext cx="2452872" cy="80871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FASTQ</a:t>
            </a:r>
            <a:br>
              <a:rPr lang="en-US" altLang="zh-CN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</a:br>
            <a:r>
              <a:rPr lang="en-US" altLang="zh-CN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(.</a:t>
            </a:r>
            <a:r>
              <a:rPr lang="en-US" altLang="zh-CN" dirty="0" err="1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fastq</a:t>
            </a:r>
            <a:r>
              <a:rPr lang="en-US" altLang="zh-CN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,</a:t>
            </a:r>
            <a:r>
              <a:rPr lang="zh-CN" altLang="en-US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.</a:t>
            </a:r>
            <a:r>
              <a:rPr lang="en-US" altLang="zh-CN" dirty="0" err="1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fq</a:t>
            </a:r>
            <a:r>
              <a:rPr lang="en-US" altLang="zh-CN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)</a:t>
            </a:r>
            <a:endParaRPr lang="zh-CN" altLang="en-US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8" name="矩形: 圆角 11">
            <a:extLst>
              <a:ext uri="{FF2B5EF4-FFF2-40B4-BE49-F238E27FC236}">
                <a16:creationId xmlns:a16="http://schemas.microsoft.com/office/drawing/2014/main" id="{64291003-8157-0643-92A2-59E8365D0431}"/>
              </a:ext>
            </a:extLst>
          </p:cNvPr>
          <p:cNvSpPr/>
          <p:nvPr/>
        </p:nvSpPr>
        <p:spPr>
          <a:xfrm>
            <a:off x="5335428" y="4036387"/>
            <a:ext cx="2452872" cy="80871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Sam/Bam</a:t>
            </a:r>
            <a:r>
              <a:rPr lang="zh-CN" altLang="en-US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(.</a:t>
            </a:r>
            <a:r>
              <a:rPr lang="en-US" altLang="zh-CN" dirty="0" err="1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sam</a:t>
            </a:r>
            <a:r>
              <a:rPr lang="en-US" altLang="zh-CN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,</a:t>
            </a:r>
            <a:r>
              <a:rPr lang="zh-CN" altLang="en-US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.bam)</a:t>
            </a:r>
            <a:endParaRPr lang="zh-CN" altLang="en-US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11" name="矩形: 圆角 11">
            <a:extLst>
              <a:ext uri="{FF2B5EF4-FFF2-40B4-BE49-F238E27FC236}">
                <a16:creationId xmlns:a16="http://schemas.microsoft.com/office/drawing/2014/main" id="{5178388E-9F4E-EC4E-992E-6692A2A3620E}"/>
              </a:ext>
            </a:extLst>
          </p:cNvPr>
          <p:cNvSpPr/>
          <p:nvPr/>
        </p:nvSpPr>
        <p:spPr>
          <a:xfrm>
            <a:off x="3920550" y="5546963"/>
            <a:ext cx="2428119" cy="80871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VCF</a:t>
            </a:r>
          </a:p>
          <a:p>
            <a:pPr algn="ctr"/>
            <a:r>
              <a:rPr lang="en-US" altLang="zh-CN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(.</a:t>
            </a:r>
            <a:r>
              <a:rPr lang="en-US" altLang="zh-CN" dirty="0" err="1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vcf</a:t>
            </a:r>
            <a:r>
              <a:rPr lang="en-US" altLang="zh-CN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)</a:t>
            </a:r>
            <a:endParaRPr lang="zh-CN" altLang="en-US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13" name="矩形: 圆角 11">
            <a:extLst>
              <a:ext uri="{FF2B5EF4-FFF2-40B4-BE49-F238E27FC236}">
                <a16:creationId xmlns:a16="http://schemas.microsoft.com/office/drawing/2014/main" id="{F2255F90-A42D-6E43-AAB8-E10523706358}"/>
              </a:ext>
            </a:extLst>
          </p:cNvPr>
          <p:cNvSpPr/>
          <p:nvPr/>
        </p:nvSpPr>
        <p:spPr>
          <a:xfrm>
            <a:off x="6752671" y="5546963"/>
            <a:ext cx="2428119" cy="80871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Bed</a:t>
            </a:r>
          </a:p>
          <a:p>
            <a:pPr algn="ctr"/>
            <a:r>
              <a:rPr lang="en-US" altLang="zh-CN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(.bed)</a:t>
            </a:r>
            <a:endParaRPr lang="zh-CN" altLang="en-US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14" name="箭头: 下 6">
            <a:extLst>
              <a:ext uri="{FF2B5EF4-FFF2-40B4-BE49-F238E27FC236}">
                <a16:creationId xmlns:a16="http://schemas.microsoft.com/office/drawing/2014/main" id="{D87EE69D-DC88-A845-A666-0329F41E42C7}"/>
              </a:ext>
            </a:extLst>
          </p:cNvPr>
          <p:cNvSpPr/>
          <p:nvPr/>
        </p:nvSpPr>
        <p:spPr>
          <a:xfrm>
            <a:off x="6125224" y="3470188"/>
            <a:ext cx="847165" cy="465259"/>
          </a:xfrm>
          <a:prstGeom prst="down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箭头: 下 6">
            <a:extLst>
              <a:ext uri="{FF2B5EF4-FFF2-40B4-BE49-F238E27FC236}">
                <a16:creationId xmlns:a16="http://schemas.microsoft.com/office/drawing/2014/main" id="{EB69F884-0FDB-8D4C-A2E8-59C9CC77A033}"/>
              </a:ext>
            </a:extLst>
          </p:cNvPr>
          <p:cNvSpPr/>
          <p:nvPr/>
        </p:nvSpPr>
        <p:spPr>
          <a:xfrm>
            <a:off x="6125223" y="4996806"/>
            <a:ext cx="847165" cy="465259"/>
          </a:xfrm>
          <a:prstGeom prst="down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: 圆角 11">
            <a:extLst>
              <a:ext uri="{FF2B5EF4-FFF2-40B4-BE49-F238E27FC236}">
                <a16:creationId xmlns:a16="http://schemas.microsoft.com/office/drawing/2014/main" id="{37E6287A-53EE-AF44-9282-285A43289828}"/>
              </a:ext>
            </a:extLst>
          </p:cNvPr>
          <p:cNvSpPr/>
          <p:nvPr/>
        </p:nvSpPr>
        <p:spPr>
          <a:xfrm>
            <a:off x="3883161" y="1084291"/>
            <a:ext cx="2452872" cy="808713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FASTA</a:t>
            </a:r>
            <a:br>
              <a:rPr lang="en-US" altLang="zh-CN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</a:br>
            <a:r>
              <a:rPr lang="en-US" altLang="zh-CN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(.</a:t>
            </a:r>
            <a:r>
              <a:rPr lang="en-US" altLang="zh-CN" dirty="0" err="1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fasta</a:t>
            </a:r>
            <a:r>
              <a:rPr lang="en-US" altLang="zh-CN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/</a:t>
            </a:r>
            <a:r>
              <a:rPr lang="zh-CN" altLang="en-US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.fa)</a:t>
            </a:r>
            <a:endParaRPr lang="zh-CN" altLang="en-US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17" name="矩形: 圆角 11">
            <a:extLst>
              <a:ext uri="{FF2B5EF4-FFF2-40B4-BE49-F238E27FC236}">
                <a16:creationId xmlns:a16="http://schemas.microsoft.com/office/drawing/2014/main" id="{D875175A-4FCD-3D4F-8C26-1DDC0BB6E783}"/>
              </a:ext>
            </a:extLst>
          </p:cNvPr>
          <p:cNvSpPr/>
          <p:nvPr/>
        </p:nvSpPr>
        <p:spPr>
          <a:xfrm>
            <a:off x="6587109" y="1091126"/>
            <a:ext cx="2452872" cy="80871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GTF/</a:t>
            </a:r>
            <a:r>
              <a:rPr lang="zh-CN" altLang="en-US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GFF</a:t>
            </a:r>
            <a:br>
              <a:rPr lang="en-US" altLang="zh-CN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</a:br>
            <a:r>
              <a:rPr lang="en-US" altLang="zh-CN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(.</a:t>
            </a:r>
            <a:r>
              <a:rPr lang="en-US" altLang="zh-CN" dirty="0" err="1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gtf</a:t>
            </a:r>
            <a:r>
              <a:rPr lang="en-US" altLang="zh-CN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,</a:t>
            </a:r>
            <a:r>
              <a:rPr lang="zh-CN" altLang="en-US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.</a:t>
            </a:r>
            <a:r>
              <a:rPr lang="en-US" altLang="zh-CN" dirty="0" err="1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gff</a:t>
            </a:r>
            <a:r>
              <a:rPr lang="en-US" altLang="zh-CN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)</a:t>
            </a:r>
            <a:endParaRPr lang="zh-CN" altLang="en-US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19" name="TextBox 2">
            <a:extLst>
              <a:ext uri="{FF2B5EF4-FFF2-40B4-BE49-F238E27FC236}">
                <a16:creationId xmlns:a16="http://schemas.microsoft.com/office/drawing/2014/main" id="{E1B7D296-3856-3D43-96F6-2F9FCA92473B}"/>
              </a:ext>
            </a:extLst>
          </p:cNvPr>
          <p:cNvSpPr txBox="1"/>
          <p:nvPr/>
        </p:nvSpPr>
        <p:spPr>
          <a:xfrm>
            <a:off x="1981175" y="1257815"/>
            <a:ext cx="17764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sym typeface="+mn-ea"/>
              </a:rPr>
              <a:t>参考基因组</a:t>
            </a:r>
            <a:endParaRPr lang="en-US" altLang="zh-CN" sz="2400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20" name="TextBox 2">
            <a:extLst>
              <a:ext uri="{FF2B5EF4-FFF2-40B4-BE49-F238E27FC236}">
                <a16:creationId xmlns:a16="http://schemas.microsoft.com/office/drawing/2014/main" id="{075963AD-B271-274F-AF80-AD862D3D4EDD}"/>
              </a:ext>
            </a:extLst>
          </p:cNvPr>
          <p:cNvSpPr txBox="1"/>
          <p:nvPr/>
        </p:nvSpPr>
        <p:spPr>
          <a:xfrm>
            <a:off x="1981175" y="2686598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sym typeface="+mn-ea"/>
              </a:rPr>
              <a:t>测序数据</a:t>
            </a:r>
            <a:endParaRPr lang="en-US" altLang="zh-CN" sz="2400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21" name="TextBox 2">
            <a:extLst>
              <a:ext uri="{FF2B5EF4-FFF2-40B4-BE49-F238E27FC236}">
                <a16:creationId xmlns:a16="http://schemas.microsoft.com/office/drawing/2014/main" id="{70D5BA71-2D1B-484A-B8CB-A07F08B648E7}"/>
              </a:ext>
            </a:extLst>
          </p:cNvPr>
          <p:cNvSpPr txBox="1"/>
          <p:nvPr/>
        </p:nvSpPr>
        <p:spPr>
          <a:xfrm>
            <a:off x="1981175" y="4209910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sym typeface="+mn-ea"/>
              </a:rPr>
              <a:t>比对文件</a:t>
            </a:r>
            <a:endParaRPr lang="en-US" altLang="zh-CN" sz="2400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22" name="TextBox 2">
            <a:extLst>
              <a:ext uri="{FF2B5EF4-FFF2-40B4-BE49-F238E27FC236}">
                <a16:creationId xmlns:a16="http://schemas.microsoft.com/office/drawing/2014/main" id="{69EF5C2F-8B16-1941-9074-24A0E192E4D0}"/>
              </a:ext>
            </a:extLst>
          </p:cNvPr>
          <p:cNvSpPr txBox="1"/>
          <p:nvPr/>
        </p:nvSpPr>
        <p:spPr>
          <a:xfrm>
            <a:off x="1981175" y="5720486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sym typeface="+mn-ea"/>
              </a:rPr>
              <a:t>下游文件</a:t>
            </a:r>
            <a:endParaRPr lang="en-US" altLang="zh-CN" sz="2400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9292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CB0B81D9-874B-824D-9B22-20F9120568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1311" y="2913980"/>
            <a:ext cx="9220200" cy="15113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6E6C115-5EE6-9A49-84FA-412AF3D609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8111" y="4505493"/>
            <a:ext cx="9172147" cy="1815097"/>
          </a:xfrm>
          <a:prstGeom prst="rect">
            <a:avLst/>
          </a:prstGeom>
        </p:spPr>
      </p:pic>
      <p:sp>
        <p:nvSpPr>
          <p:cNvPr id="8" name="Rectangle 1">
            <a:extLst>
              <a:ext uri="{FF2B5EF4-FFF2-40B4-BE49-F238E27FC236}">
                <a16:creationId xmlns:a16="http://schemas.microsoft.com/office/drawing/2014/main" id="{19E30A7D-CF98-7E4D-A9D7-62A13520FE06}"/>
              </a:ext>
            </a:extLst>
          </p:cNvPr>
          <p:cNvSpPr/>
          <p:nvPr/>
        </p:nvSpPr>
        <p:spPr>
          <a:xfrm flipV="1">
            <a:off x="0" y="588297"/>
            <a:ext cx="12192000" cy="4571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9" name="TextBox 2">
            <a:extLst>
              <a:ext uri="{FF2B5EF4-FFF2-40B4-BE49-F238E27FC236}">
                <a16:creationId xmlns:a16="http://schemas.microsoft.com/office/drawing/2014/main" id="{2257202B-4ADE-CF4D-9084-15172F50CE5D}"/>
              </a:ext>
            </a:extLst>
          </p:cNvPr>
          <p:cNvSpPr txBox="1"/>
          <p:nvPr/>
        </p:nvSpPr>
        <p:spPr>
          <a:xfrm>
            <a:off x="98854" y="87453"/>
            <a:ext cx="20973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altLang="zh-CN" sz="24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sym typeface="+mn-ea"/>
              </a:rPr>
              <a:t>FASTA</a:t>
            </a:r>
            <a:r>
              <a:rPr lang="zh-CN" altLang="en-US" sz="24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sym typeface="+mn-ea"/>
              </a:rPr>
              <a:t>格式</a:t>
            </a:r>
            <a:endParaRPr lang="en-US" altLang="zh-CN" sz="2400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E35CAFE7-95C5-674E-9260-3083681EA341}"/>
              </a:ext>
            </a:extLst>
          </p:cNvPr>
          <p:cNvSpPr/>
          <p:nvPr/>
        </p:nvSpPr>
        <p:spPr>
          <a:xfrm>
            <a:off x="1277353" y="1117979"/>
            <a:ext cx="9082752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1985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年，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FASTA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格式被用于表示蛋白质序列；目前，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FASTA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格式常被用于存储序列信息，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FASTA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格式包括以下信息。</a:t>
            </a:r>
            <a:endParaRPr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第一行 以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‘&gt;’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开始，是序列名称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  <a:endParaRPr lang="zh-CN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第二行 序列</a:t>
            </a:r>
          </a:p>
        </p:txBody>
      </p:sp>
    </p:spTree>
    <p:extLst>
      <p:ext uri="{BB962C8B-B14F-4D97-AF65-F5344CB8AC3E}">
        <p14:creationId xmlns:p14="http://schemas.microsoft.com/office/powerpoint/2010/main" val="41273677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">
            <a:extLst>
              <a:ext uri="{FF2B5EF4-FFF2-40B4-BE49-F238E27FC236}">
                <a16:creationId xmlns:a16="http://schemas.microsoft.com/office/drawing/2014/main" id="{2C8AEB2B-8D25-0D43-AABD-64E54DD92490}"/>
              </a:ext>
            </a:extLst>
          </p:cNvPr>
          <p:cNvSpPr/>
          <p:nvPr/>
        </p:nvSpPr>
        <p:spPr>
          <a:xfrm flipV="1">
            <a:off x="0" y="588297"/>
            <a:ext cx="12192000" cy="4571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6" name="TextBox 2">
            <a:extLst>
              <a:ext uri="{FF2B5EF4-FFF2-40B4-BE49-F238E27FC236}">
                <a16:creationId xmlns:a16="http://schemas.microsoft.com/office/drawing/2014/main" id="{9C8DBC06-BA45-AA41-ABB8-36F3D7F6F595}"/>
              </a:ext>
            </a:extLst>
          </p:cNvPr>
          <p:cNvSpPr txBox="1"/>
          <p:nvPr/>
        </p:nvSpPr>
        <p:spPr>
          <a:xfrm>
            <a:off x="98854" y="87453"/>
            <a:ext cx="65550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zh-CN" altLang="en-US" sz="24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sym typeface="+mn-ea"/>
              </a:rPr>
              <a:t>参考基因组下载</a:t>
            </a:r>
            <a:r>
              <a:rPr lang="en-US" altLang="zh-CN" sz="24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sym typeface="+mn-ea"/>
              </a:rPr>
              <a:t>——UCSC</a:t>
            </a:r>
            <a:r>
              <a:rPr lang="zh-CN" altLang="en-US" sz="24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sym typeface="+mn-ea"/>
              </a:rPr>
              <a:t>genome</a:t>
            </a:r>
            <a:r>
              <a:rPr lang="zh-CN" altLang="en-US" sz="24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sym typeface="+mn-ea"/>
              </a:rPr>
              <a:t>browser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AF211EB-F32E-0660-8DE2-D293E41F40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972" y="801014"/>
            <a:ext cx="10809205" cy="5596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5333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">
            <a:extLst>
              <a:ext uri="{FF2B5EF4-FFF2-40B4-BE49-F238E27FC236}">
                <a16:creationId xmlns:a16="http://schemas.microsoft.com/office/drawing/2014/main" id="{2C8AEB2B-8D25-0D43-AABD-64E54DD92490}"/>
              </a:ext>
            </a:extLst>
          </p:cNvPr>
          <p:cNvSpPr/>
          <p:nvPr/>
        </p:nvSpPr>
        <p:spPr>
          <a:xfrm flipV="1">
            <a:off x="0" y="588297"/>
            <a:ext cx="12192000" cy="4571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6" name="TextBox 2">
            <a:extLst>
              <a:ext uri="{FF2B5EF4-FFF2-40B4-BE49-F238E27FC236}">
                <a16:creationId xmlns:a16="http://schemas.microsoft.com/office/drawing/2014/main" id="{9C8DBC06-BA45-AA41-ABB8-36F3D7F6F595}"/>
              </a:ext>
            </a:extLst>
          </p:cNvPr>
          <p:cNvSpPr txBox="1"/>
          <p:nvPr/>
        </p:nvSpPr>
        <p:spPr>
          <a:xfrm>
            <a:off x="98854" y="87453"/>
            <a:ext cx="26853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zh-CN" altLang="en-US" sz="24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sym typeface="+mn-ea"/>
              </a:rPr>
              <a:t>参考基因组下载</a:t>
            </a:r>
            <a:endParaRPr lang="en-US" altLang="zh-CN" sz="2400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  <a:sym typeface="+mn-ea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85277CD-848B-ED48-9415-AB827BAD05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6038"/>
          <a:stretch/>
        </p:blipFill>
        <p:spPr>
          <a:xfrm>
            <a:off x="6130684" y="2466449"/>
            <a:ext cx="5564010" cy="3178134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C5CB71CA-69E1-2E46-AD01-76560226859C}"/>
              </a:ext>
            </a:extLst>
          </p:cNvPr>
          <p:cNvSpPr/>
          <p:nvPr/>
        </p:nvSpPr>
        <p:spPr>
          <a:xfrm>
            <a:off x="507332" y="1134022"/>
            <a:ext cx="908275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其他下载参考基因组的方式：</a:t>
            </a:r>
            <a:endParaRPr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NCBI,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 err="1">
                <a:latin typeface="Arial" panose="020B0604020202020204" pitchFamily="34" charset="0"/>
                <a:cs typeface="Arial" panose="020B0604020202020204" pitchFamily="34" charset="0"/>
              </a:rPr>
              <a:t>Ensembl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GENCODE</a:t>
            </a:r>
            <a:endParaRPr lang="zh-CN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9BD058B8-76FA-E44B-B43A-A92B98EAC6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" y="2466449"/>
            <a:ext cx="5605729" cy="2265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8395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">
            <a:extLst>
              <a:ext uri="{FF2B5EF4-FFF2-40B4-BE49-F238E27FC236}">
                <a16:creationId xmlns:a16="http://schemas.microsoft.com/office/drawing/2014/main" id="{2C8AEB2B-8D25-0D43-AABD-64E54DD92490}"/>
              </a:ext>
            </a:extLst>
          </p:cNvPr>
          <p:cNvSpPr/>
          <p:nvPr/>
        </p:nvSpPr>
        <p:spPr>
          <a:xfrm flipV="1">
            <a:off x="0" y="588297"/>
            <a:ext cx="12192000" cy="4571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6" name="TextBox 2">
            <a:extLst>
              <a:ext uri="{FF2B5EF4-FFF2-40B4-BE49-F238E27FC236}">
                <a16:creationId xmlns:a16="http://schemas.microsoft.com/office/drawing/2014/main" id="{9C8DBC06-BA45-AA41-ABB8-36F3D7F6F595}"/>
              </a:ext>
            </a:extLst>
          </p:cNvPr>
          <p:cNvSpPr txBox="1"/>
          <p:nvPr/>
        </p:nvSpPr>
        <p:spPr>
          <a:xfrm>
            <a:off x="98854" y="87453"/>
            <a:ext cx="45320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zh-CN" altLang="en-US" sz="24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sym typeface="+mn-ea"/>
              </a:rPr>
              <a:t>生物信息学常见数据格式介绍</a:t>
            </a:r>
            <a:endParaRPr lang="en-US" altLang="zh-CN" sz="2400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7" name="矩形: 圆角 11">
            <a:extLst>
              <a:ext uri="{FF2B5EF4-FFF2-40B4-BE49-F238E27FC236}">
                <a16:creationId xmlns:a16="http://schemas.microsoft.com/office/drawing/2014/main" id="{6606C700-2BCC-1E41-A373-BBC79FDF0290}"/>
              </a:ext>
            </a:extLst>
          </p:cNvPr>
          <p:cNvSpPr/>
          <p:nvPr/>
        </p:nvSpPr>
        <p:spPr>
          <a:xfrm>
            <a:off x="5496793" y="2513075"/>
            <a:ext cx="2452872" cy="80871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FASTQ</a:t>
            </a:r>
            <a:br>
              <a:rPr lang="en-US" altLang="zh-CN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</a:br>
            <a:r>
              <a:rPr lang="en-US" altLang="zh-CN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(.</a:t>
            </a:r>
            <a:r>
              <a:rPr lang="en-US" altLang="zh-CN" dirty="0" err="1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fastq</a:t>
            </a:r>
            <a:r>
              <a:rPr lang="en-US" altLang="zh-CN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,</a:t>
            </a:r>
            <a:r>
              <a:rPr lang="zh-CN" altLang="en-US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.</a:t>
            </a:r>
            <a:r>
              <a:rPr lang="en-US" altLang="zh-CN" dirty="0" err="1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fq</a:t>
            </a:r>
            <a:r>
              <a:rPr lang="en-US" altLang="zh-CN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)</a:t>
            </a:r>
            <a:endParaRPr lang="zh-CN" altLang="en-US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8" name="矩形: 圆角 11">
            <a:extLst>
              <a:ext uri="{FF2B5EF4-FFF2-40B4-BE49-F238E27FC236}">
                <a16:creationId xmlns:a16="http://schemas.microsoft.com/office/drawing/2014/main" id="{64291003-8157-0643-92A2-59E8365D0431}"/>
              </a:ext>
            </a:extLst>
          </p:cNvPr>
          <p:cNvSpPr/>
          <p:nvPr/>
        </p:nvSpPr>
        <p:spPr>
          <a:xfrm>
            <a:off x="5496793" y="4036387"/>
            <a:ext cx="2452872" cy="80871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Sam/Bam</a:t>
            </a:r>
            <a:r>
              <a:rPr lang="zh-CN" altLang="en-US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(.</a:t>
            </a:r>
            <a:r>
              <a:rPr lang="en-US" altLang="zh-CN" dirty="0" err="1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sam</a:t>
            </a:r>
            <a:r>
              <a:rPr lang="en-US" altLang="zh-CN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,</a:t>
            </a:r>
            <a:r>
              <a:rPr lang="zh-CN" altLang="en-US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.bam)</a:t>
            </a:r>
            <a:endParaRPr lang="zh-CN" altLang="en-US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11" name="矩形: 圆角 11">
            <a:extLst>
              <a:ext uri="{FF2B5EF4-FFF2-40B4-BE49-F238E27FC236}">
                <a16:creationId xmlns:a16="http://schemas.microsoft.com/office/drawing/2014/main" id="{5178388E-9F4E-EC4E-992E-6692A2A3620E}"/>
              </a:ext>
            </a:extLst>
          </p:cNvPr>
          <p:cNvSpPr/>
          <p:nvPr/>
        </p:nvSpPr>
        <p:spPr>
          <a:xfrm>
            <a:off x="4081915" y="5546963"/>
            <a:ext cx="2428119" cy="80871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VCF</a:t>
            </a:r>
          </a:p>
          <a:p>
            <a:pPr algn="ctr"/>
            <a:r>
              <a:rPr lang="en-US" altLang="zh-CN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(.</a:t>
            </a:r>
            <a:r>
              <a:rPr lang="en-US" altLang="zh-CN" dirty="0" err="1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vcf</a:t>
            </a:r>
            <a:r>
              <a:rPr lang="en-US" altLang="zh-CN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)</a:t>
            </a:r>
            <a:endParaRPr lang="zh-CN" altLang="en-US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13" name="矩形: 圆角 11">
            <a:extLst>
              <a:ext uri="{FF2B5EF4-FFF2-40B4-BE49-F238E27FC236}">
                <a16:creationId xmlns:a16="http://schemas.microsoft.com/office/drawing/2014/main" id="{F2255F90-A42D-6E43-AAB8-E10523706358}"/>
              </a:ext>
            </a:extLst>
          </p:cNvPr>
          <p:cNvSpPr/>
          <p:nvPr/>
        </p:nvSpPr>
        <p:spPr>
          <a:xfrm>
            <a:off x="6914036" y="5546963"/>
            <a:ext cx="2428119" cy="80871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Bed</a:t>
            </a:r>
          </a:p>
          <a:p>
            <a:pPr algn="ctr"/>
            <a:r>
              <a:rPr lang="en-US" altLang="zh-CN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(.bed)</a:t>
            </a:r>
            <a:endParaRPr lang="zh-CN" altLang="en-US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14" name="箭头: 下 6">
            <a:extLst>
              <a:ext uri="{FF2B5EF4-FFF2-40B4-BE49-F238E27FC236}">
                <a16:creationId xmlns:a16="http://schemas.microsoft.com/office/drawing/2014/main" id="{D87EE69D-DC88-A845-A666-0329F41E42C7}"/>
              </a:ext>
            </a:extLst>
          </p:cNvPr>
          <p:cNvSpPr/>
          <p:nvPr/>
        </p:nvSpPr>
        <p:spPr>
          <a:xfrm>
            <a:off x="6286589" y="3470188"/>
            <a:ext cx="847165" cy="465259"/>
          </a:xfrm>
          <a:prstGeom prst="down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箭头: 下 6">
            <a:extLst>
              <a:ext uri="{FF2B5EF4-FFF2-40B4-BE49-F238E27FC236}">
                <a16:creationId xmlns:a16="http://schemas.microsoft.com/office/drawing/2014/main" id="{EB69F884-0FDB-8D4C-A2E8-59C9CC77A033}"/>
              </a:ext>
            </a:extLst>
          </p:cNvPr>
          <p:cNvSpPr/>
          <p:nvPr/>
        </p:nvSpPr>
        <p:spPr>
          <a:xfrm>
            <a:off x="6286588" y="4996806"/>
            <a:ext cx="847165" cy="465259"/>
          </a:xfrm>
          <a:prstGeom prst="down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: 圆角 11">
            <a:extLst>
              <a:ext uri="{FF2B5EF4-FFF2-40B4-BE49-F238E27FC236}">
                <a16:creationId xmlns:a16="http://schemas.microsoft.com/office/drawing/2014/main" id="{37E6287A-53EE-AF44-9282-285A43289828}"/>
              </a:ext>
            </a:extLst>
          </p:cNvPr>
          <p:cNvSpPr/>
          <p:nvPr/>
        </p:nvSpPr>
        <p:spPr>
          <a:xfrm>
            <a:off x="4044526" y="1084291"/>
            <a:ext cx="2452872" cy="80871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FASTA</a:t>
            </a:r>
            <a:br>
              <a:rPr lang="en-US" altLang="zh-CN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</a:br>
            <a:r>
              <a:rPr lang="en-US" altLang="zh-CN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(.</a:t>
            </a:r>
            <a:r>
              <a:rPr lang="en-US" altLang="zh-CN" dirty="0" err="1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fasta</a:t>
            </a:r>
            <a:r>
              <a:rPr lang="en-US" altLang="zh-CN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/</a:t>
            </a:r>
            <a:r>
              <a:rPr lang="zh-CN" altLang="en-US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.fa)</a:t>
            </a:r>
            <a:endParaRPr lang="zh-CN" altLang="en-US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17" name="矩形: 圆角 11">
            <a:extLst>
              <a:ext uri="{FF2B5EF4-FFF2-40B4-BE49-F238E27FC236}">
                <a16:creationId xmlns:a16="http://schemas.microsoft.com/office/drawing/2014/main" id="{D875175A-4FCD-3D4F-8C26-1DDC0BB6E783}"/>
              </a:ext>
            </a:extLst>
          </p:cNvPr>
          <p:cNvSpPr/>
          <p:nvPr/>
        </p:nvSpPr>
        <p:spPr>
          <a:xfrm>
            <a:off x="6748474" y="1091126"/>
            <a:ext cx="2452872" cy="808713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GTF</a:t>
            </a:r>
            <a:r>
              <a:rPr lang="en-US" altLang="zh-CN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/</a:t>
            </a:r>
            <a:r>
              <a:rPr lang="zh-CN" altLang="en-US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GFF</a:t>
            </a:r>
            <a:br>
              <a:rPr lang="en-US" altLang="zh-CN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</a:br>
            <a:r>
              <a:rPr lang="en-US" altLang="zh-CN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(.gtf,</a:t>
            </a:r>
            <a:r>
              <a:rPr lang="zh-CN" altLang="en-US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 </a:t>
            </a:r>
            <a:r>
              <a:rPr lang="en-US" altLang="zh-CN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.gff</a:t>
            </a:r>
            <a:r>
              <a:rPr lang="en-US" altLang="zh-CN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)</a:t>
            </a:r>
            <a:endParaRPr lang="zh-CN" altLang="en-US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19" name="TextBox 2">
            <a:extLst>
              <a:ext uri="{FF2B5EF4-FFF2-40B4-BE49-F238E27FC236}">
                <a16:creationId xmlns:a16="http://schemas.microsoft.com/office/drawing/2014/main" id="{E1B7D296-3856-3D43-96F6-2F9FCA92473B}"/>
              </a:ext>
            </a:extLst>
          </p:cNvPr>
          <p:cNvSpPr txBox="1"/>
          <p:nvPr/>
        </p:nvSpPr>
        <p:spPr>
          <a:xfrm>
            <a:off x="2142540" y="1257815"/>
            <a:ext cx="17764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sym typeface="+mn-ea"/>
              </a:rPr>
              <a:t>参考基因组</a:t>
            </a:r>
            <a:endParaRPr lang="en-US" altLang="zh-CN" sz="2400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20" name="TextBox 2">
            <a:extLst>
              <a:ext uri="{FF2B5EF4-FFF2-40B4-BE49-F238E27FC236}">
                <a16:creationId xmlns:a16="http://schemas.microsoft.com/office/drawing/2014/main" id="{075963AD-B271-274F-AF80-AD862D3D4EDD}"/>
              </a:ext>
            </a:extLst>
          </p:cNvPr>
          <p:cNvSpPr txBox="1"/>
          <p:nvPr/>
        </p:nvSpPr>
        <p:spPr>
          <a:xfrm>
            <a:off x="2142540" y="2686598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sym typeface="+mn-ea"/>
              </a:rPr>
              <a:t>测序数据</a:t>
            </a:r>
            <a:endParaRPr lang="en-US" altLang="zh-CN" sz="2400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21" name="TextBox 2">
            <a:extLst>
              <a:ext uri="{FF2B5EF4-FFF2-40B4-BE49-F238E27FC236}">
                <a16:creationId xmlns:a16="http://schemas.microsoft.com/office/drawing/2014/main" id="{70D5BA71-2D1B-484A-B8CB-A07F08B648E7}"/>
              </a:ext>
            </a:extLst>
          </p:cNvPr>
          <p:cNvSpPr txBox="1"/>
          <p:nvPr/>
        </p:nvSpPr>
        <p:spPr>
          <a:xfrm>
            <a:off x="2142540" y="4209910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sym typeface="+mn-ea"/>
              </a:rPr>
              <a:t>比对文件</a:t>
            </a:r>
            <a:endParaRPr lang="en-US" altLang="zh-CN" sz="2400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22" name="TextBox 2">
            <a:extLst>
              <a:ext uri="{FF2B5EF4-FFF2-40B4-BE49-F238E27FC236}">
                <a16:creationId xmlns:a16="http://schemas.microsoft.com/office/drawing/2014/main" id="{69EF5C2F-8B16-1941-9074-24A0E192E4D0}"/>
              </a:ext>
            </a:extLst>
          </p:cNvPr>
          <p:cNvSpPr txBox="1"/>
          <p:nvPr/>
        </p:nvSpPr>
        <p:spPr>
          <a:xfrm>
            <a:off x="2142540" y="5720486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sym typeface="+mn-ea"/>
              </a:rPr>
              <a:t>下游文件</a:t>
            </a:r>
            <a:endParaRPr lang="en-US" altLang="zh-CN" sz="2400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2827364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">
            <a:extLst>
              <a:ext uri="{FF2B5EF4-FFF2-40B4-BE49-F238E27FC236}">
                <a16:creationId xmlns:a16="http://schemas.microsoft.com/office/drawing/2014/main" id="{2C8AEB2B-8D25-0D43-AABD-64E54DD92490}"/>
              </a:ext>
            </a:extLst>
          </p:cNvPr>
          <p:cNvSpPr/>
          <p:nvPr/>
        </p:nvSpPr>
        <p:spPr>
          <a:xfrm flipV="1">
            <a:off x="0" y="588297"/>
            <a:ext cx="12192000" cy="4571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6" name="TextBox 2">
            <a:extLst>
              <a:ext uri="{FF2B5EF4-FFF2-40B4-BE49-F238E27FC236}">
                <a16:creationId xmlns:a16="http://schemas.microsoft.com/office/drawing/2014/main" id="{9C8DBC06-BA45-AA41-ABB8-36F3D7F6F595}"/>
              </a:ext>
            </a:extLst>
          </p:cNvPr>
          <p:cNvSpPr txBox="1"/>
          <p:nvPr/>
        </p:nvSpPr>
        <p:spPr>
          <a:xfrm>
            <a:off x="98854" y="87453"/>
            <a:ext cx="25442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altLang="zh-CN" sz="24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sym typeface="+mn-ea"/>
              </a:rPr>
              <a:t>GTF/</a:t>
            </a:r>
            <a:r>
              <a:rPr lang="zh-CN" altLang="en-US" sz="24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sym typeface="+mn-ea"/>
              </a:rPr>
              <a:t>GFF</a:t>
            </a:r>
            <a:r>
              <a:rPr lang="zh-CN" altLang="en-US" sz="24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sym typeface="+mn-ea"/>
              </a:rPr>
              <a:t>格式</a:t>
            </a:r>
            <a:endParaRPr lang="en-US" altLang="zh-CN" sz="2400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  <a:sym typeface="+mn-ea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FF2C883-92A7-0F44-AC34-D8D070760B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778" y="2892136"/>
            <a:ext cx="9001881" cy="3535558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95584FE5-2239-E24F-AFF2-6415642AFEF7}"/>
              </a:ext>
            </a:extLst>
          </p:cNvPr>
          <p:cNvSpPr/>
          <p:nvPr/>
        </p:nvSpPr>
        <p:spPr>
          <a:xfrm>
            <a:off x="1244777" y="1280737"/>
            <a:ext cx="8652257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zh-CN" altLang="en-US" sz="2000" dirty="0"/>
              <a:t>注释记录：描述每个基因的注释信息，包括基因名称、位置、外显子和内含子的边界等。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2000" dirty="0"/>
              <a:t>注释属性：包括基因的其他属性信息，如基因</a:t>
            </a:r>
            <a:r>
              <a:rPr lang="en-US" altLang="zh-CN" sz="2000" dirty="0"/>
              <a:t>ID</a:t>
            </a:r>
            <a:r>
              <a:rPr lang="zh-CN" altLang="en-US" sz="2000" dirty="0"/>
              <a:t>、转录本</a:t>
            </a:r>
            <a:r>
              <a:rPr lang="en-US" altLang="zh-CN" sz="2000" dirty="0"/>
              <a:t>ID</a:t>
            </a:r>
            <a:r>
              <a:rPr lang="zh-CN" altLang="en-US" sz="2000" dirty="0"/>
              <a:t>、蛋白质编码区域等。</a:t>
            </a:r>
          </a:p>
        </p:txBody>
      </p:sp>
    </p:spTree>
    <p:extLst>
      <p:ext uri="{BB962C8B-B14F-4D97-AF65-F5344CB8AC3E}">
        <p14:creationId xmlns:p14="http://schemas.microsoft.com/office/powerpoint/2010/main" val="23484734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">
            <a:extLst>
              <a:ext uri="{FF2B5EF4-FFF2-40B4-BE49-F238E27FC236}">
                <a16:creationId xmlns:a16="http://schemas.microsoft.com/office/drawing/2014/main" id="{2C8AEB2B-8D25-0D43-AABD-64E54DD92490}"/>
              </a:ext>
            </a:extLst>
          </p:cNvPr>
          <p:cNvSpPr/>
          <p:nvPr/>
        </p:nvSpPr>
        <p:spPr>
          <a:xfrm flipV="1">
            <a:off x="0" y="588297"/>
            <a:ext cx="12192000" cy="4571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6" name="TextBox 2">
            <a:extLst>
              <a:ext uri="{FF2B5EF4-FFF2-40B4-BE49-F238E27FC236}">
                <a16:creationId xmlns:a16="http://schemas.microsoft.com/office/drawing/2014/main" id="{9C8DBC06-BA45-AA41-ABB8-36F3D7F6F595}"/>
              </a:ext>
            </a:extLst>
          </p:cNvPr>
          <p:cNvSpPr txBox="1"/>
          <p:nvPr/>
        </p:nvSpPr>
        <p:spPr>
          <a:xfrm>
            <a:off x="98854" y="87453"/>
            <a:ext cx="45320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zh-CN" altLang="en-US" sz="24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sym typeface="+mn-ea"/>
              </a:rPr>
              <a:t>生物信息学常见数据格式介绍</a:t>
            </a:r>
            <a:endParaRPr lang="en-US" altLang="zh-CN" sz="2400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7" name="矩形: 圆角 11">
            <a:extLst>
              <a:ext uri="{FF2B5EF4-FFF2-40B4-BE49-F238E27FC236}">
                <a16:creationId xmlns:a16="http://schemas.microsoft.com/office/drawing/2014/main" id="{6606C700-2BCC-1E41-A373-BBC79FDF0290}"/>
              </a:ext>
            </a:extLst>
          </p:cNvPr>
          <p:cNvSpPr/>
          <p:nvPr/>
        </p:nvSpPr>
        <p:spPr>
          <a:xfrm>
            <a:off x="5496793" y="2513075"/>
            <a:ext cx="2452872" cy="808713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FASTQ</a:t>
            </a:r>
            <a:br>
              <a:rPr lang="en-US" altLang="zh-CN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</a:br>
            <a:r>
              <a:rPr lang="en-US" altLang="zh-CN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(.fastq,</a:t>
            </a:r>
            <a:r>
              <a:rPr lang="zh-CN" altLang="en-US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 </a:t>
            </a:r>
            <a:r>
              <a:rPr lang="en-US" altLang="zh-CN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.fq</a:t>
            </a:r>
            <a:r>
              <a:rPr lang="en-US" altLang="zh-CN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)</a:t>
            </a:r>
            <a:endParaRPr lang="zh-CN" altLang="en-US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8" name="矩形: 圆角 11">
            <a:extLst>
              <a:ext uri="{FF2B5EF4-FFF2-40B4-BE49-F238E27FC236}">
                <a16:creationId xmlns:a16="http://schemas.microsoft.com/office/drawing/2014/main" id="{64291003-8157-0643-92A2-59E8365D0431}"/>
              </a:ext>
            </a:extLst>
          </p:cNvPr>
          <p:cNvSpPr/>
          <p:nvPr/>
        </p:nvSpPr>
        <p:spPr>
          <a:xfrm>
            <a:off x="5496793" y="4036387"/>
            <a:ext cx="2452872" cy="80871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Sam/Bam</a:t>
            </a:r>
            <a:r>
              <a:rPr lang="zh-CN" altLang="en-US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(.</a:t>
            </a:r>
            <a:r>
              <a:rPr lang="en-US" altLang="zh-CN" dirty="0" err="1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sam</a:t>
            </a:r>
            <a:r>
              <a:rPr lang="en-US" altLang="zh-CN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,</a:t>
            </a:r>
            <a:r>
              <a:rPr lang="zh-CN" altLang="en-US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.bam)</a:t>
            </a:r>
            <a:endParaRPr lang="zh-CN" altLang="en-US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11" name="矩形: 圆角 11">
            <a:extLst>
              <a:ext uri="{FF2B5EF4-FFF2-40B4-BE49-F238E27FC236}">
                <a16:creationId xmlns:a16="http://schemas.microsoft.com/office/drawing/2014/main" id="{5178388E-9F4E-EC4E-992E-6692A2A3620E}"/>
              </a:ext>
            </a:extLst>
          </p:cNvPr>
          <p:cNvSpPr/>
          <p:nvPr/>
        </p:nvSpPr>
        <p:spPr>
          <a:xfrm>
            <a:off x="4081915" y="5546963"/>
            <a:ext cx="2428119" cy="80871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VCF</a:t>
            </a:r>
          </a:p>
          <a:p>
            <a:pPr algn="ctr"/>
            <a:r>
              <a:rPr lang="en-US" altLang="zh-CN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(.</a:t>
            </a:r>
            <a:r>
              <a:rPr lang="en-US" altLang="zh-CN" dirty="0" err="1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vcf</a:t>
            </a:r>
            <a:r>
              <a:rPr lang="en-US" altLang="zh-CN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)</a:t>
            </a:r>
            <a:endParaRPr lang="zh-CN" altLang="en-US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13" name="矩形: 圆角 11">
            <a:extLst>
              <a:ext uri="{FF2B5EF4-FFF2-40B4-BE49-F238E27FC236}">
                <a16:creationId xmlns:a16="http://schemas.microsoft.com/office/drawing/2014/main" id="{F2255F90-A42D-6E43-AAB8-E10523706358}"/>
              </a:ext>
            </a:extLst>
          </p:cNvPr>
          <p:cNvSpPr/>
          <p:nvPr/>
        </p:nvSpPr>
        <p:spPr>
          <a:xfrm>
            <a:off x="6914036" y="5546963"/>
            <a:ext cx="2428119" cy="80871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Bed</a:t>
            </a:r>
          </a:p>
          <a:p>
            <a:pPr algn="ctr"/>
            <a:r>
              <a:rPr lang="en-US" altLang="zh-CN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(.bed)</a:t>
            </a:r>
            <a:endParaRPr lang="zh-CN" altLang="en-US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14" name="箭头: 下 6">
            <a:extLst>
              <a:ext uri="{FF2B5EF4-FFF2-40B4-BE49-F238E27FC236}">
                <a16:creationId xmlns:a16="http://schemas.microsoft.com/office/drawing/2014/main" id="{D87EE69D-DC88-A845-A666-0329F41E42C7}"/>
              </a:ext>
            </a:extLst>
          </p:cNvPr>
          <p:cNvSpPr/>
          <p:nvPr/>
        </p:nvSpPr>
        <p:spPr>
          <a:xfrm>
            <a:off x="6286589" y="3470188"/>
            <a:ext cx="847165" cy="465259"/>
          </a:xfrm>
          <a:prstGeom prst="down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箭头: 下 6">
            <a:extLst>
              <a:ext uri="{FF2B5EF4-FFF2-40B4-BE49-F238E27FC236}">
                <a16:creationId xmlns:a16="http://schemas.microsoft.com/office/drawing/2014/main" id="{EB69F884-0FDB-8D4C-A2E8-59C9CC77A033}"/>
              </a:ext>
            </a:extLst>
          </p:cNvPr>
          <p:cNvSpPr/>
          <p:nvPr/>
        </p:nvSpPr>
        <p:spPr>
          <a:xfrm>
            <a:off x="6286588" y="4996806"/>
            <a:ext cx="847165" cy="465259"/>
          </a:xfrm>
          <a:prstGeom prst="down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: 圆角 11">
            <a:extLst>
              <a:ext uri="{FF2B5EF4-FFF2-40B4-BE49-F238E27FC236}">
                <a16:creationId xmlns:a16="http://schemas.microsoft.com/office/drawing/2014/main" id="{37E6287A-53EE-AF44-9282-285A43289828}"/>
              </a:ext>
            </a:extLst>
          </p:cNvPr>
          <p:cNvSpPr/>
          <p:nvPr/>
        </p:nvSpPr>
        <p:spPr>
          <a:xfrm>
            <a:off x="4044526" y="1084291"/>
            <a:ext cx="2452872" cy="80871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FASTA</a:t>
            </a:r>
            <a:br>
              <a:rPr lang="en-US" altLang="zh-CN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</a:br>
            <a:r>
              <a:rPr lang="en-US" altLang="zh-CN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(.</a:t>
            </a:r>
            <a:r>
              <a:rPr lang="en-US" altLang="zh-CN" dirty="0" err="1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fasta</a:t>
            </a:r>
            <a:r>
              <a:rPr lang="en-US" altLang="zh-CN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/</a:t>
            </a:r>
            <a:r>
              <a:rPr lang="zh-CN" altLang="en-US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.fa)</a:t>
            </a:r>
            <a:endParaRPr lang="zh-CN" altLang="en-US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17" name="矩形: 圆角 11">
            <a:extLst>
              <a:ext uri="{FF2B5EF4-FFF2-40B4-BE49-F238E27FC236}">
                <a16:creationId xmlns:a16="http://schemas.microsoft.com/office/drawing/2014/main" id="{D875175A-4FCD-3D4F-8C26-1DDC0BB6E783}"/>
              </a:ext>
            </a:extLst>
          </p:cNvPr>
          <p:cNvSpPr/>
          <p:nvPr/>
        </p:nvSpPr>
        <p:spPr>
          <a:xfrm>
            <a:off x="6748474" y="1091126"/>
            <a:ext cx="2452872" cy="80871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GTF</a:t>
            </a:r>
            <a:r>
              <a:rPr lang="en-US" altLang="zh-CN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/</a:t>
            </a:r>
            <a:r>
              <a:rPr lang="zh-CN" altLang="en-US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GFF</a:t>
            </a:r>
            <a:br>
              <a:rPr lang="en-US" altLang="zh-CN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</a:br>
            <a:r>
              <a:rPr lang="en-US" altLang="zh-CN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(.gtf,</a:t>
            </a:r>
            <a:r>
              <a:rPr lang="zh-CN" altLang="en-US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 </a:t>
            </a:r>
            <a:r>
              <a:rPr lang="en-US" altLang="zh-CN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.gff</a:t>
            </a:r>
            <a:r>
              <a:rPr lang="en-US" altLang="zh-CN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)</a:t>
            </a:r>
            <a:endParaRPr lang="zh-CN" altLang="en-US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19" name="TextBox 2">
            <a:extLst>
              <a:ext uri="{FF2B5EF4-FFF2-40B4-BE49-F238E27FC236}">
                <a16:creationId xmlns:a16="http://schemas.microsoft.com/office/drawing/2014/main" id="{E1B7D296-3856-3D43-96F6-2F9FCA92473B}"/>
              </a:ext>
            </a:extLst>
          </p:cNvPr>
          <p:cNvSpPr txBox="1"/>
          <p:nvPr/>
        </p:nvSpPr>
        <p:spPr>
          <a:xfrm>
            <a:off x="2142540" y="1257815"/>
            <a:ext cx="17764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sym typeface="+mn-ea"/>
              </a:rPr>
              <a:t>参考基因组</a:t>
            </a:r>
            <a:endParaRPr lang="en-US" altLang="zh-CN" sz="2400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20" name="TextBox 2">
            <a:extLst>
              <a:ext uri="{FF2B5EF4-FFF2-40B4-BE49-F238E27FC236}">
                <a16:creationId xmlns:a16="http://schemas.microsoft.com/office/drawing/2014/main" id="{075963AD-B271-274F-AF80-AD862D3D4EDD}"/>
              </a:ext>
            </a:extLst>
          </p:cNvPr>
          <p:cNvSpPr txBox="1"/>
          <p:nvPr/>
        </p:nvSpPr>
        <p:spPr>
          <a:xfrm>
            <a:off x="2142540" y="2686598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sym typeface="+mn-ea"/>
              </a:rPr>
              <a:t>测序数据</a:t>
            </a:r>
            <a:endParaRPr lang="en-US" altLang="zh-CN" sz="2400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21" name="TextBox 2">
            <a:extLst>
              <a:ext uri="{FF2B5EF4-FFF2-40B4-BE49-F238E27FC236}">
                <a16:creationId xmlns:a16="http://schemas.microsoft.com/office/drawing/2014/main" id="{70D5BA71-2D1B-484A-B8CB-A07F08B648E7}"/>
              </a:ext>
            </a:extLst>
          </p:cNvPr>
          <p:cNvSpPr txBox="1"/>
          <p:nvPr/>
        </p:nvSpPr>
        <p:spPr>
          <a:xfrm>
            <a:off x="2142540" y="4209910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sym typeface="+mn-ea"/>
              </a:rPr>
              <a:t>比对文件</a:t>
            </a:r>
            <a:endParaRPr lang="en-US" altLang="zh-CN" sz="2400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22" name="TextBox 2">
            <a:extLst>
              <a:ext uri="{FF2B5EF4-FFF2-40B4-BE49-F238E27FC236}">
                <a16:creationId xmlns:a16="http://schemas.microsoft.com/office/drawing/2014/main" id="{69EF5C2F-8B16-1941-9074-24A0E192E4D0}"/>
              </a:ext>
            </a:extLst>
          </p:cNvPr>
          <p:cNvSpPr txBox="1"/>
          <p:nvPr/>
        </p:nvSpPr>
        <p:spPr>
          <a:xfrm>
            <a:off x="2142540" y="5720486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sym typeface="+mn-ea"/>
              </a:rPr>
              <a:t>下游文件</a:t>
            </a:r>
            <a:endParaRPr lang="en-US" altLang="zh-CN" sz="2400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4474331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PP_MARK_KEY" val="d5a510af-a7ad-40ae-bca2-d8baeb2bf356"/>
  <p:tag name="COMMONDATA" val="eyJoZGlkIjoiNGYxOWYzZWY0OTg0NzE0NTVlN2U1M2ExMjM2M2EwZDgifQ==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cover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FSHAPE" val="16721368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FSHAPE" val="167212188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FSHAPE" val="167210692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3632</TotalTime>
  <Words>909</Words>
  <Application>Microsoft Office PowerPoint</Application>
  <PresentationFormat>宽屏</PresentationFormat>
  <Paragraphs>162</Paragraphs>
  <Slides>22</Slides>
  <Notes>21</Notes>
  <HiddenSlides>0</HiddenSlides>
  <MMClips>1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29" baseType="lpstr">
      <vt:lpstr>-apple-system</vt:lpstr>
      <vt:lpstr>等线</vt:lpstr>
      <vt:lpstr>等线 Light</vt:lpstr>
      <vt:lpstr>微软雅黑</vt:lpstr>
      <vt:lpstr>Arial</vt:lpstr>
      <vt:lpstr>Wingdings</vt:lpstr>
      <vt:lpstr>Office 主题​​</vt:lpstr>
      <vt:lpstr>测序文件与bowtie2</vt:lpstr>
      <vt:lpstr>目录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目录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方明昊</dc:creator>
  <cp:lastModifiedBy>方明昊</cp:lastModifiedBy>
  <cp:revision>1012</cp:revision>
  <dcterms:created xsi:type="dcterms:W3CDTF">2022-11-02T08:21:00Z</dcterms:created>
  <dcterms:modified xsi:type="dcterms:W3CDTF">2023-10-13T11:23:02Z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6AA125FFD5464EB9866348C78AD644AA</vt:lpwstr>
  </property>
  <property fmtid="{D5CDD505-2E9C-101B-9397-08002B2CF9AE}" pid="3" name="KSOProductBuildVer">
    <vt:lpwstr>2052-11.1.0.12763</vt:lpwstr>
  </property>
</Properties>
</file>